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9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70" r:id="rId6"/>
    <p:sldId id="260" r:id="rId7"/>
    <p:sldId id="273" r:id="rId8"/>
    <p:sldId id="268" r:id="rId9"/>
    <p:sldId id="271" r:id="rId10"/>
    <p:sldId id="269" r:id="rId11"/>
    <p:sldId id="275" r:id="rId12"/>
    <p:sldId id="277" r:id="rId13"/>
    <p:sldId id="272" r:id="rId14"/>
    <p:sldId id="276" r:id="rId15"/>
    <p:sldId id="274" r:id="rId16"/>
    <p:sldId id="266" r:id="rId17"/>
    <p:sldId id="267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Светлый стиль 3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192" autoAdjust="0"/>
  </p:normalViewPr>
  <p:slideViewPr>
    <p:cSldViewPr snapToGrid="0">
      <p:cViewPr varScale="1">
        <p:scale>
          <a:sx n="105" d="100"/>
          <a:sy n="105" d="100"/>
        </p:scale>
        <p:origin x="17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882392-362F-44D5-81BD-C73A5E8F02CA}" type="datetimeFigureOut">
              <a:rPr lang="ru-RU" smtClean="0"/>
              <a:t>04.07.2022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0CEDB7-6F70-4EBD-99A1-49C3EF8F7B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6819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Здравствуйте, вашему вниманию доклад на тему </a:t>
            </a:r>
            <a:r>
              <a:rPr lang="en-US" dirty="0"/>
              <a:t>“</a:t>
            </a:r>
            <a:r>
              <a:rPr lang="ru-RU" dirty="0"/>
              <a:t>Моделирование распространения трещин в керамике из гидроксиапатита</a:t>
            </a:r>
            <a:r>
              <a:rPr lang="en-US" dirty="0"/>
              <a:t>”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6051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Как видно из полученных результатов , траектория трещин проходит через поры в образцах, и, с увеличением пор возрастает количество путей развития трещин. Следовательно, энергия распространения трещины рассеивается, что приводит к увеличению вероятности разрушения материала.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46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Как видно из полученных результатов , траектория трещин проходит через поры в образцах, и, с увеличением пор возрастает количество путей развития трещин. Следовательно, энергия распространения трещины рассеивается, что приводит к увеличению вероятности разрушения материала.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36117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Как видно из полученных результатов , траектория трещин проходит через поры в образцах, и, с увеличением пор возрастает количество путей развития трещин. Следовательно, энергия распространения трещины рассеивается, что приводит к увеличению вероятности разрушения материала.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5924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Как видно из полученных результатов, траектория трещин проходит через поры в образцах, и, с увеличением пор возрастает количество путей развития трещин. Следовательно, энергия распространения трещины рассеивается, что приводит к увеличению вероятности разрушения материала.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4108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Как видно из полученных результатов, траектория трещин проходит через поры в образцах, и, с увеличением пор возрастает количество путей развития трещин. Следовательно, энергия распространения трещины рассеивается, что приводит к увеличению вероятности разрушения материала.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62357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Как видно из полученных результатов, траектория трещин проходит через поры в образцах, и, с увеличением пор возрастает количество путей развития трещин. Следовательно, энергия распространения трещины рассеивается, что приводит к увеличению вероятности разрушения материала.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609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93200" indent="457200">
              <a:lnSpc>
                <a:spcPct val="200000"/>
              </a:lnSpc>
              <a:buNone/>
            </a:pP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В ходе проделанной работы была создана компьютерная модель керамического материала состоящего только из </a:t>
            </a:r>
            <a:r>
              <a:rPr lang="ru-RU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гидроксиапатитовой</a:t>
            </a: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матрицы без добавления МУНТ.</a:t>
            </a:r>
          </a:p>
          <a:p>
            <a:pPr marL="493200" indent="457200">
              <a:lnSpc>
                <a:spcPct val="200000"/>
              </a:lnSpc>
              <a:buNone/>
            </a:pPr>
            <a:r>
              <a:rPr lang="ru-RU" dirty="0">
                <a:effectLst/>
                <a:ea typeface="Times New Roman" panose="02020603050405020304" pitchFamily="18" charset="0"/>
              </a:rPr>
              <a:t>Так же был смоделирован процесс разрушения данной керамики, в частности, моделирование распространения трещин под воздействием внешних нагрузок.</a:t>
            </a:r>
          </a:p>
          <a:p>
            <a:pPr marL="493200" indent="457200">
              <a:lnSpc>
                <a:spcPct val="200000"/>
              </a:lnSpc>
              <a:buNone/>
            </a:pPr>
            <a:r>
              <a:rPr lang="ru-RU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Результаты данной работы являются первым шагом (предварительным этапом) к моделированию физико-механических свойств двухфазных материалов.</a:t>
            </a:r>
            <a:endParaRPr lang="ru-RU" dirty="0">
              <a:effectLst/>
              <a:ea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3982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 данным Росстата за 2021 год, большое количество людей страдает костными заболеваниями, сопровождаемые повреждениями костных тканей.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Всё это приводит к необходимости хирургического вмешательства с последующим внедрением имплантатов для реконструкции костных тканей и замещения костных дефектов. Материал такого назначения должен быть биоактивен и биосовместим с костными тканями человека.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9640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Так, наиболее перспективным и приоритетным путем создания новых биоматериалов для костных имплантатов является использование гидроксиапатита. Этот материал является схожим по химическому составу с костной тканью. Он является основной минеральной составляющей костей (около 50%) и зубов (около 96% в эмали). </a:t>
            </a: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Но основными недостатками имплантата из ГА или покрытий ГА являются их плохая вязкость разрушения и износостойкость.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069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Механические свойства ГА могут быть улучшены за счёт усиления некоторыми вторичными материалами, например, углеродными нанотрубками (УНТ), имеющие высокую прочность. 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Группой ученых </a:t>
            </a:r>
            <a:r>
              <a:rPr lang="ru-RU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Института физики прочности и материаловедения СО РАН </a:t>
            </a:r>
            <a:r>
              <a:rPr lang="ru-RU" sz="18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г.Томска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была получена композитная керамика на основе ГА с добавлением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многостенных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УНТ, которые использовались в качестве упрочняющих добавок. Показано, что добавление нанотрубок в содержании до 0.5 масс.% позволяют повысить прочность и твердость керамики ГА, однако,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трещиностойкость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повышают незначительно.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166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Таким образом, для определения оптимальных прочностных характеристик таких композитов, необходимо создание большего количества образцов с варьированием концентраций нанотрубок.</a:t>
            </a:r>
            <a:r>
              <a:rPr lang="ru-RU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Однако, этот процесс может быть затруднительным с экспериментальной точки зрения. Эффективнее сначала построить модель материала и провести испытания механических свойств полученной модели, которую можно использовать в качестве дополнительного инструмента, позволяющего снизить количество проводимых экспериментальных процедур.</a:t>
            </a: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рамках данной работы построение компьютерной модели керамического материала, состоящего из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гидроксиапатитовой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матрицы без добавления нанотрубок, а также моделирование процесса разрушения данной керамики, в частности, моделирование распространения трещин под воздействием внешних нагрузок,  в зависимости от количества содержащихся пор в образце, так как пористость оказывает влияние на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трещиностойкость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материала.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1447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Моделирование было проведено в программном пакете COMSOL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Multiphysics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 программное обеспечение (ПО) для анализа конечных элементов, решения и моделирования различных задач физики и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мультифизики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В COMSOL анализ реализован с помощью метода конечных элементов (МКЭ).  ПО, использующее МКЭ, предоставляет широкий спектр возможностей моделирования для контроля сложности и точности анализа системы. Как правило, чем больше элементов в сетке, тем точнее решение дискретизированной задачи. Таким образом, можно увеличить концентрацию элементов в местах предполагаемой деформации или изгиба, или наоборот, уменьшить количество элементов для уменьшения вычислений. 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6217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следующем шаге механика разрушения твердого тела была реализована в модуле “Механика конструкций”, образец был зафиксирован в пространстве, определены вектор и сила нагрузки. Для вывода полученных результатов был настроен встроенный решатель, в результате расчётов которого получена траектория прохождения трещин в образцах с одной и несколькими порами.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2753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данной работе была построена 2D модель образца для снижения времени расчетов. Структура образца задана с использованием встроенных инструментов задания геометрии, с помощью которых были определены габариты образца, количество, размер и расположение пор. При построении модели образца была выделена область вдоль предположительной траектории распространения трещин для увеличения концентрации сетки в ней. В модели образца был задан материал Ca</a:t>
            </a:r>
            <a:r>
              <a:rPr lang="ru-RU" sz="1800" baseline="-25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(PO</a:t>
            </a:r>
            <a:r>
              <a:rPr lang="ru-RU" sz="1800" baseline="-25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1800" baseline="-25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(OH)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Calcium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hydroxyapatite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взятый из встроенной библиотеки, а для расчетов механических свойств материала были определены модуль Юнга 80 ГПа и коэффициент Пуассона 0.2.  Про сетку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8807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следующем шаге механика разрушения твердого тела была реализована в модуле “Механика конструкций”, образец был зафиксирован в пространстве, определены вектор и сила нагрузки. Для вывода полученных результатов был настроен встроенный решатель, в результате расчётов которого получена траектория прохождения трещин в образцах с одной и несколькими порами.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350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614BB-D306-47F8-829A-AF9EAA72BF20}" type="datetime1">
              <a:rPr lang="ru-RU" smtClean="0"/>
              <a:t>04.07.2022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59168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80834-7040-4C72-885A-9E69F28F35B7}" type="datetime1">
              <a:rPr lang="ru-RU" smtClean="0"/>
              <a:t>04.07.2022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417720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3989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80834-7040-4C72-885A-9E69F28F35B7}" type="datetime1">
              <a:rPr lang="ru-RU" smtClean="0"/>
              <a:t>04.07.2022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0412589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80834-7040-4C72-885A-9E69F28F35B7}" type="datetime1">
              <a:rPr lang="ru-RU" smtClean="0"/>
              <a:t>04.07.2022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760015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0E04F-0B42-4507-9D37-46575BDF8CD4}" type="datetime1">
              <a:rPr lang="ru-RU" smtClean="0"/>
              <a:t>04.07.2022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95501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80834-7040-4C72-885A-9E69F28F35B7}" type="datetime1">
              <a:rPr lang="ru-RU" smtClean="0"/>
              <a:t>04.07.2022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760967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80834-7040-4C72-885A-9E69F28F35B7}" type="datetime1">
              <a:rPr lang="ru-RU" smtClean="0"/>
              <a:t>04.07.2022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963281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44AE4-3D9E-4C23-A186-B9026FE64B01}" type="datetime1">
              <a:rPr lang="ru-RU" smtClean="0"/>
              <a:t>04.07.2022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3137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B0EE7-CA9B-4D68-B55F-C929B50FF830}" type="datetime1">
              <a:rPr lang="ru-RU" smtClean="0"/>
              <a:t>04.07.2022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8497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F2B80834-7040-4C72-885A-9E69F28F35B7}" type="datetime1">
              <a:rPr lang="ru-RU" smtClean="0"/>
              <a:t>04.07.2022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953769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80834-7040-4C72-885A-9E69F28F35B7}" type="datetime1">
              <a:rPr lang="ru-RU" smtClean="0"/>
              <a:t>04.07.2022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13290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2B80834-7040-4C72-885A-9E69F28F35B7}" type="datetime1">
              <a:rPr lang="ru-RU" smtClean="0"/>
              <a:t>04.07.2022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7714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91" r:id="rId1"/>
    <p:sldLayoutId id="2147484592" r:id="rId2"/>
    <p:sldLayoutId id="2147484593" r:id="rId3"/>
    <p:sldLayoutId id="2147484594" r:id="rId4"/>
    <p:sldLayoutId id="2147484595" r:id="rId5"/>
    <p:sldLayoutId id="2147484596" r:id="rId6"/>
    <p:sldLayoutId id="2147484597" r:id="rId7"/>
    <p:sldLayoutId id="2147484598" r:id="rId8"/>
    <p:sldLayoutId id="2147484599" r:id="rId9"/>
    <p:sldLayoutId id="2147484600" r:id="rId10"/>
    <p:sldLayoutId id="214748460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gif"/><Relationship Id="rId5" Type="http://schemas.openxmlformats.org/officeDocument/2006/relationships/image" Target="../media/image30.gif"/><Relationship Id="rId4" Type="http://schemas.openxmlformats.org/officeDocument/2006/relationships/image" Target="../media/image29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gif"/><Relationship Id="rId5" Type="http://schemas.openxmlformats.org/officeDocument/2006/relationships/image" Target="../media/image34.gif"/><Relationship Id="rId4" Type="http://schemas.openxmlformats.org/officeDocument/2006/relationships/image" Target="../media/image33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15486" y="2053366"/>
            <a:ext cx="7513028" cy="1310263"/>
          </a:xfrm>
        </p:spPr>
        <p:txBody>
          <a:bodyPr>
            <a:normAutofit fontScale="90000"/>
          </a:bodyPr>
          <a:lstStyle/>
          <a:p>
            <a:pPr algn="ctr"/>
            <a:b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ru-RU" sz="13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ru-RU" sz="2700" dirty="0">
                <a:effectLst/>
              </a:rPr>
            </a:br>
            <a:r>
              <a:rPr lang="ru-RU" sz="2700" dirty="0"/>
              <a:t> </a:t>
            </a:r>
            <a:br>
              <a:rPr lang="ru-RU" dirty="0"/>
            </a:br>
            <a:r>
              <a:rPr lang="ru-RU" sz="3100" b="1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КОМПЬЮТЕРНОЕ МОДЕЛИРОВАНИЕ ПРОЧНОСТНЫХ СВОЙСТВ КЕРАМИЧЕСКИХ БИОКОМПОЗИТНЫХ МАТЕРИАЛОВ</a:t>
            </a:r>
            <a:endParaRPr lang="ru-RU" sz="3100" dirty="0"/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4005997" y="5585407"/>
            <a:ext cx="1246309" cy="33621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68580" tIns="34290" rIns="68580" bIns="3429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ru-RU" sz="1350" dirty="0"/>
              <a:t>Томск 2022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53F844E-E2B4-439A-84A3-69B6AD989F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91" y="984364"/>
            <a:ext cx="3490729" cy="9166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437D471-D826-43D0-91C4-83345E3D3E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710" y="1120008"/>
            <a:ext cx="2617474" cy="518849"/>
          </a:xfrm>
          <a:prstGeom prst="rect">
            <a:avLst/>
          </a:prstGeom>
        </p:spPr>
      </p:pic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E4758C45-5A36-4AC5-A5EB-D7C902032AB6}"/>
              </a:ext>
            </a:extLst>
          </p:cNvPr>
          <p:cNvSpPr txBox="1">
            <a:spLocks/>
          </p:cNvSpPr>
          <p:nvPr/>
        </p:nvSpPr>
        <p:spPr>
          <a:xfrm>
            <a:off x="409789" y="3542127"/>
            <a:ext cx="7612546" cy="77637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68580" tIns="34290" rIns="68580" bIns="3429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500" dirty="0"/>
              <a:t>Презентация по результатам выполнения выпускной-квалификационной работы</a:t>
            </a:r>
          </a:p>
          <a:p>
            <a:pPr algn="l" fontAlgn="base"/>
            <a:endParaRPr lang="ru-RU" sz="15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E63158-2272-4016-BA50-4F828CEF449A}"/>
              </a:ext>
            </a:extLst>
          </p:cNvPr>
          <p:cNvSpPr txBox="1"/>
          <p:nvPr/>
        </p:nvSpPr>
        <p:spPr>
          <a:xfrm>
            <a:off x="409790" y="4346131"/>
            <a:ext cx="326724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350" dirty="0"/>
              <a:t>Докладчик</a:t>
            </a:r>
            <a:r>
              <a:rPr lang="en-US" sz="1350" dirty="0"/>
              <a:t>:</a:t>
            </a:r>
            <a:r>
              <a:rPr lang="ru-RU" sz="1350" dirty="0"/>
              <a:t> Г.В. Белоус, студент каф. КСУП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89EC36-E527-4C8B-AF6E-CD50476F602B}"/>
              </a:ext>
            </a:extLst>
          </p:cNvPr>
          <p:cNvSpPr txBox="1"/>
          <p:nvPr/>
        </p:nvSpPr>
        <p:spPr>
          <a:xfrm>
            <a:off x="409789" y="4673847"/>
            <a:ext cx="45012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350" dirty="0"/>
              <a:t>Руководитель</a:t>
            </a:r>
            <a:r>
              <a:rPr lang="en-US" sz="1350" dirty="0"/>
              <a:t>: </a:t>
            </a:r>
            <a:r>
              <a:rPr lang="ru-RU" sz="1350" dirty="0"/>
              <a:t>А.Н. Пономарев, </a:t>
            </a:r>
            <a:r>
              <a:rPr lang="ru-RU" sz="1350" dirty="0" err="1"/>
              <a:t>к.ф-м.н</a:t>
            </a:r>
            <a:r>
              <a:rPr lang="ru-RU" sz="1350" dirty="0"/>
              <a:t>., доцент каф. КСУП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40A18F-7FEC-4B1C-8CEE-17913FAF575F}"/>
              </a:ext>
            </a:extLst>
          </p:cNvPr>
          <p:cNvSpPr txBox="1"/>
          <p:nvPr/>
        </p:nvSpPr>
        <p:spPr>
          <a:xfrm>
            <a:off x="409789" y="5001563"/>
            <a:ext cx="44500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350" dirty="0"/>
              <a:t>Консультант</a:t>
            </a:r>
            <a:r>
              <a:rPr lang="en-US" sz="1350" dirty="0"/>
              <a:t>:</a:t>
            </a:r>
            <a:r>
              <a:rPr lang="ru-RU" sz="1350" dirty="0"/>
              <a:t> А.Е. Резванова, </a:t>
            </a:r>
            <a:r>
              <a:rPr lang="ru-RU" sz="1350" dirty="0" err="1"/>
              <a:t>м.н.с</a:t>
            </a:r>
            <a:r>
              <a:rPr lang="ru-RU" sz="1350" dirty="0"/>
              <a:t>. </a:t>
            </a:r>
            <a:r>
              <a:rPr lang="ru-RU" sz="1350" dirty="0" err="1"/>
              <a:t>ЛМИиФ</a:t>
            </a:r>
            <a:r>
              <a:rPr lang="ru-RU" sz="1350" dirty="0"/>
              <a:t> ИФПМ СО РАН</a:t>
            </a:r>
          </a:p>
        </p:txBody>
      </p:sp>
    </p:spTree>
    <p:extLst>
      <p:ext uri="{BB962C8B-B14F-4D97-AF65-F5344CB8AC3E}">
        <p14:creationId xmlns:p14="http://schemas.microsoft.com/office/powerpoint/2010/main" val="1704035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346" y="837607"/>
            <a:ext cx="7765322" cy="727838"/>
          </a:xfrm>
        </p:spPr>
        <p:txBody>
          <a:bodyPr>
            <a:normAutofit/>
          </a:bodyPr>
          <a:lstStyle/>
          <a:p>
            <a:pPr algn="ctr"/>
            <a:r>
              <a:rPr lang="ru-RU" sz="3300" dirty="0"/>
              <a:t>Результаты работы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453F45-26BD-4F12-A894-7A4C7E8D9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10</a:t>
            </a:fld>
            <a:endParaRPr lang="ru-RU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52B964-47B3-4FC7-BA8E-975BE879FF5D}"/>
              </a:ext>
            </a:extLst>
          </p:cNvPr>
          <p:cNvSpPr txBox="1"/>
          <p:nvPr/>
        </p:nvSpPr>
        <p:spPr>
          <a:xfrm>
            <a:off x="3487221" y="5628439"/>
            <a:ext cx="216157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350" dirty="0">
                <a:solidFill>
                  <a:srgbClr val="000000"/>
                </a:solidFill>
              </a:rPr>
              <a:t> </a:t>
            </a:r>
            <a:endParaRPr lang="ru-RU" sz="13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74AB7-AC8D-4B2D-BBB6-1040DDC42FE1}"/>
              </a:ext>
            </a:extLst>
          </p:cNvPr>
          <p:cNvSpPr txBox="1"/>
          <p:nvPr/>
        </p:nvSpPr>
        <p:spPr>
          <a:xfrm>
            <a:off x="2366741" y="5706824"/>
            <a:ext cx="4894279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50" dirty="0"/>
              <a:t>Траектория прохождения трещин при сжатии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0DF166-128D-4351-89ED-CF11F1E78F6E}"/>
              </a:ext>
            </a:extLst>
          </p:cNvPr>
          <p:cNvSpPr txBox="1"/>
          <p:nvPr/>
        </p:nvSpPr>
        <p:spPr>
          <a:xfrm>
            <a:off x="205170" y="4957843"/>
            <a:ext cx="21615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dirty="0"/>
              <a:t>Пористость</a:t>
            </a:r>
            <a:endParaRPr lang="en-US" sz="2000" b="1" dirty="0"/>
          </a:p>
          <a:p>
            <a:pPr algn="ctr"/>
            <a:r>
              <a:rPr lang="ru-RU" sz="2000" b="1" dirty="0"/>
              <a:t>5.8%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E42BEB0-04D1-472A-8418-8747A2EB9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7010"/>
            <a:ext cx="9144000" cy="32068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AF8B45-F5E7-4F95-BCD4-5E4E723A5D2C}"/>
              </a:ext>
            </a:extLst>
          </p:cNvPr>
          <p:cNvSpPr txBox="1"/>
          <p:nvPr/>
        </p:nvSpPr>
        <p:spPr>
          <a:xfrm>
            <a:off x="2406436" y="4964564"/>
            <a:ext cx="21615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dirty="0"/>
              <a:t>Пористость</a:t>
            </a:r>
            <a:endParaRPr lang="en-US" sz="2000" b="1" dirty="0"/>
          </a:p>
          <a:p>
            <a:pPr algn="ctr"/>
            <a:r>
              <a:rPr lang="ru-RU" sz="2000" b="1" dirty="0"/>
              <a:t>11.2%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AE0AD7-07DD-480A-BE9E-7ED47A237179}"/>
              </a:ext>
            </a:extLst>
          </p:cNvPr>
          <p:cNvSpPr txBox="1"/>
          <p:nvPr/>
        </p:nvSpPr>
        <p:spPr>
          <a:xfrm>
            <a:off x="4499802" y="4964564"/>
            <a:ext cx="21615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dirty="0"/>
              <a:t>Пористость</a:t>
            </a:r>
            <a:endParaRPr lang="en-US" sz="2000" b="1" dirty="0"/>
          </a:p>
          <a:p>
            <a:pPr algn="ctr"/>
            <a:r>
              <a:rPr lang="ru-RU" sz="2000" b="1" dirty="0"/>
              <a:t>18.2%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944E4D-9358-42FA-9833-EC6913BB45C3}"/>
              </a:ext>
            </a:extLst>
          </p:cNvPr>
          <p:cNvSpPr txBox="1"/>
          <p:nvPr/>
        </p:nvSpPr>
        <p:spPr>
          <a:xfrm>
            <a:off x="6661373" y="4975265"/>
            <a:ext cx="21615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dirty="0"/>
              <a:t>Пористость</a:t>
            </a:r>
            <a:endParaRPr lang="en-US" sz="2000" b="1" dirty="0"/>
          </a:p>
          <a:p>
            <a:pPr algn="ctr"/>
            <a:r>
              <a:rPr lang="ru-RU" sz="2000" b="1" dirty="0"/>
              <a:t>26.5%</a:t>
            </a:r>
          </a:p>
        </p:txBody>
      </p:sp>
    </p:spTree>
    <p:extLst>
      <p:ext uri="{BB962C8B-B14F-4D97-AF65-F5344CB8AC3E}">
        <p14:creationId xmlns:p14="http://schemas.microsoft.com/office/powerpoint/2010/main" val="2904687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346" y="855118"/>
            <a:ext cx="7765322" cy="727838"/>
          </a:xfrm>
        </p:spPr>
        <p:txBody>
          <a:bodyPr>
            <a:normAutofit/>
          </a:bodyPr>
          <a:lstStyle/>
          <a:p>
            <a:pPr algn="ctr"/>
            <a:r>
              <a:rPr lang="ru-RU" sz="3300" dirty="0"/>
              <a:t>Результаты работы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453F45-26BD-4F12-A894-7A4C7E8D9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11</a:t>
            </a:fld>
            <a:endParaRPr lang="ru-RU" sz="28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6B50659-6E27-4FDC-859D-AD4821EA5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2746"/>
            <a:ext cx="9144000" cy="31898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FD302A-7FAB-4C09-9576-B9061E238B2F}"/>
              </a:ext>
            </a:extLst>
          </p:cNvPr>
          <p:cNvSpPr txBox="1"/>
          <p:nvPr/>
        </p:nvSpPr>
        <p:spPr>
          <a:xfrm>
            <a:off x="205170" y="4957843"/>
            <a:ext cx="21615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dirty="0"/>
              <a:t>Пористость</a:t>
            </a:r>
            <a:endParaRPr lang="en-US" sz="2000" b="1" dirty="0"/>
          </a:p>
          <a:p>
            <a:pPr algn="ctr"/>
            <a:r>
              <a:rPr lang="ru-RU" sz="2000" b="1" dirty="0"/>
              <a:t>5.8%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AB6D16-EC05-4E75-9C7F-BA2534776520}"/>
              </a:ext>
            </a:extLst>
          </p:cNvPr>
          <p:cNvSpPr txBox="1"/>
          <p:nvPr/>
        </p:nvSpPr>
        <p:spPr>
          <a:xfrm>
            <a:off x="2406436" y="4964564"/>
            <a:ext cx="21615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dirty="0"/>
              <a:t>Пористость</a:t>
            </a:r>
            <a:endParaRPr lang="en-US" sz="2000" b="1" dirty="0"/>
          </a:p>
          <a:p>
            <a:pPr algn="ctr"/>
            <a:r>
              <a:rPr lang="ru-RU" sz="2000" b="1" dirty="0"/>
              <a:t>11.2%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32CCA1-0EAE-42EA-8A6C-FE64EB06B145}"/>
              </a:ext>
            </a:extLst>
          </p:cNvPr>
          <p:cNvSpPr txBox="1"/>
          <p:nvPr/>
        </p:nvSpPr>
        <p:spPr>
          <a:xfrm>
            <a:off x="4499802" y="4964564"/>
            <a:ext cx="21615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dirty="0"/>
              <a:t>Пористость</a:t>
            </a:r>
            <a:endParaRPr lang="en-US" sz="2000" b="1" dirty="0"/>
          </a:p>
          <a:p>
            <a:pPr algn="ctr"/>
            <a:r>
              <a:rPr lang="ru-RU" sz="2000" b="1" dirty="0"/>
              <a:t>18.2%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1E70C0-0384-470E-9386-D6B35A079233}"/>
              </a:ext>
            </a:extLst>
          </p:cNvPr>
          <p:cNvSpPr txBox="1"/>
          <p:nvPr/>
        </p:nvSpPr>
        <p:spPr>
          <a:xfrm>
            <a:off x="6661373" y="4975265"/>
            <a:ext cx="21615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dirty="0"/>
              <a:t>Пористость</a:t>
            </a:r>
            <a:endParaRPr lang="en-US" sz="2000" b="1" dirty="0"/>
          </a:p>
          <a:p>
            <a:pPr algn="ctr"/>
            <a:r>
              <a:rPr lang="ru-RU" sz="2000" b="1" dirty="0"/>
              <a:t>26.5%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E11960-2C13-403D-9C09-91F67927836F}"/>
              </a:ext>
            </a:extLst>
          </p:cNvPr>
          <p:cNvSpPr txBox="1"/>
          <p:nvPr/>
        </p:nvSpPr>
        <p:spPr>
          <a:xfrm>
            <a:off x="2366741" y="5706824"/>
            <a:ext cx="4894279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50" dirty="0"/>
              <a:t>Траектория прохождения трещин при растяжении</a:t>
            </a:r>
          </a:p>
        </p:txBody>
      </p:sp>
    </p:spTree>
    <p:extLst>
      <p:ext uri="{BB962C8B-B14F-4D97-AF65-F5344CB8AC3E}">
        <p14:creationId xmlns:p14="http://schemas.microsoft.com/office/powerpoint/2010/main" val="1712718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345" y="577429"/>
            <a:ext cx="7765322" cy="727838"/>
          </a:xfrm>
        </p:spPr>
        <p:txBody>
          <a:bodyPr>
            <a:normAutofit/>
          </a:bodyPr>
          <a:lstStyle/>
          <a:p>
            <a:pPr algn="ctr"/>
            <a:r>
              <a:rPr lang="ru-RU" sz="3300" dirty="0"/>
              <a:t>Результаты работы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453F45-26BD-4F12-A894-7A4C7E8D9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12</a:t>
            </a:fld>
            <a:endParaRPr lang="ru-RU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52B964-47B3-4FC7-BA8E-975BE879FF5D}"/>
              </a:ext>
            </a:extLst>
          </p:cNvPr>
          <p:cNvSpPr txBox="1"/>
          <p:nvPr/>
        </p:nvSpPr>
        <p:spPr>
          <a:xfrm>
            <a:off x="3487221" y="5628439"/>
            <a:ext cx="216157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350" dirty="0">
                <a:solidFill>
                  <a:srgbClr val="000000"/>
                </a:solidFill>
              </a:rPr>
              <a:t> </a:t>
            </a:r>
            <a:endParaRPr lang="ru-RU" sz="13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74AB7-AC8D-4B2D-BBB6-1040DDC42FE1}"/>
              </a:ext>
            </a:extLst>
          </p:cNvPr>
          <p:cNvSpPr txBox="1"/>
          <p:nvPr/>
        </p:nvSpPr>
        <p:spPr>
          <a:xfrm>
            <a:off x="466269" y="5559189"/>
            <a:ext cx="8203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50" dirty="0"/>
              <a:t>Графики зависимости силы реакции от смещения(слева 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–</a:t>
            </a:r>
            <a:r>
              <a:rPr lang="ru-RU" sz="1650" dirty="0"/>
              <a:t> сжатие, справа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– </a:t>
            </a:r>
            <a:r>
              <a:rPr lang="ru-RU" sz="1650" dirty="0"/>
              <a:t>растяжение)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3045CA-4258-4257-8CDC-698550263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32" y="1472613"/>
            <a:ext cx="3580002" cy="409143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13AEE8A-7E85-483A-80A2-F7E3549612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007" y="1472613"/>
            <a:ext cx="3580002" cy="409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45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0403" y="983696"/>
            <a:ext cx="7765322" cy="727838"/>
          </a:xfrm>
        </p:spPr>
        <p:txBody>
          <a:bodyPr>
            <a:normAutofit/>
          </a:bodyPr>
          <a:lstStyle/>
          <a:p>
            <a:pPr algn="ctr"/>
            <a:r>
              <a:rPr lang="ru-RU" sz="3300" dirty="0"/>
              <a:t>Результаты работы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9DAC03-AA2B-40DB-9A04-5CF1073D8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13</a:t>
            </a:fld>
            <a:endParaRPr lang="ru-RU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52B964-47B3-4FC7-BA8E-975BE879FF5D}"/>
              </a:ext>
            </a:extLst>
          </p:cNvPr>
          <p:cNvSpPr txBox="1"/>
          <p:nvPr/>
        </p:nvSpPr>
        <p:spPr>
          <a:xfrm>
            <a:off x="3487221" y="5628439"/>
            <a:ext cx="216157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350" dirty="0">
                <a:solidFill>
                  <a:srgbClr val="000000"/>
                </a:solidFill>
              </a:rPr>
              <a:t> </a:t>
            </a:r>
            <a:endParaRPr lang="ru-RU" sz="13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74AB7-AC8D-4B2D-BBB6-1040DDC42FE1}"/>
              </a:ext>
            </a:extLst>
          </p:cNvPr>
          <p:cNvSpPr txBox="1"/>
          <p:nvPr/>
        </p:nvSpPr>
        <p:spPr>
          <a:xfrm>
            <a:off x="2531065" y="5432231"/>
            <a:ext cx="4894279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50" dirty="0"/>
              <a:t>Анимация давления в образце при сжатии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29A877-7B6E-4174-B0A2-D669BAF97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8" y="1883265"/>
            <a:ext cx="2601281" cy="29911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F9BEDDF-4D71-454E-9A2A-0C44A2FB7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62" y="1883295"/>
            <a:ext cx="2617194" cy="299107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EEBE29B-9EAA-4DD3-9BAD-B7523133BB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196" y="1883325"/>
            <a:ext cx="2617194" cy="299107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69D9018-A348-40FB-8BFA-6B85483C41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756" y="1901481"/>
            <a:ext cx="2605718" cy="29779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F2E647B-230C-4B2C-9523-DAEF403EB15E}"/>
              </a:ext>
            </a:extLst>
          </p:cNvPr>
          <p:cNvSpPr txBox="1"/>
          <p:nvPr/>
        </p:nvSpPr>
        <p:spPr>
          <a:xfrm>
            <a:off x="861707" y="4928061"/>
            <a:ext cx="9481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5.8%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8273E8-32EA-4DB5-BF46-D3D3DFCE1E80}"/>
              </a:ext>
            </a:extLst>
          </p:cNvPr>
          <p:cNvSpPr txBox="1"/>
          <p:nvPr/>
        </p:nvSpPr>
        <p:spPr>
          <a:xfrm>
            <a:off x="2799826" y="4928061"/>
            <a:ext cx="1157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11.2%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364093-E344-4B65-A64B-ADC600631EBE}"/>
              </a:ext>
            </a:extLst>
          </p:cNvPr>
          <p:cNvSpPr txBox="1"/>
          <p:nvPr/>
        </p:nvSpPr>
        <p:spPr>
          <a:xfrm>
            <a:off x="4975331" y="4931298"/>
            <a:ext cx="1157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18.2%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C0068B-F03A-43C1-BD64-550BCD27EEED}"/>
              </a:ext>
            </a:extLst>
          </p:cNvPr>
          <p:cNvSpPr txBox="1"/>
          <p:nvPr/>
        </p:nvSpPr>
        <p:spPr>
          <a:xfrm>
            <a:off x="6976604" y="4928061"/>
            <a:ext cx="1157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26.5%</a:t>
            </a:r>
          </a:p>
        </p:txBody>
      </p:sp>
    </p:spTree>
    <p:extLst>
      <p:ext uri="{BB962C8B-B14F-4D97-AF65-F5344CB8AC3E}">
        <p14:creationId xmlns:p14="http://schemas.microsoft.com/office/powerpoint/2010/main" val="1149156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0403" y="983696"/>
            <a:ext cx="7765322" cy="727838"/>
          </a:xfrm>
        </p:spPr>
        <p:txBody>
          <a:bodyPr>
            <a:normAutofit/>
          </a:bodyPr>
          <a:lstStyle/>
          <a:p>
            <a:pPr algn="ctr"/>
            <a:r>
              <a:rPr lang="ru-RU" sz="3300" dirty="0"/>
              <a:t>Результаты работы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9DAC03-AA2B-40DB-9A04-5CF1073D8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14</a:t>
            </a:fld>
            <a:endParaRPr lang="ru-RU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52B964-47B3-4FC7-BA8E-975BE879FF5D}"/>
              </a:ext>
            </a:extLst>
          </p:cNvPr>
          <p:cNvSpPr txBox="1"/>
          <p:nvPr/>
        </p:nvSpPr>
        <p:spPr>
          <a:xfrm>
            <a:off x="3487221" y="5628439"/>
            <a:ext cx="216157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350" dirty="0">
                <a:solidFill>
                  <a:srgbClr val="000000"/>
                </a:solidFill>
              </a:rPr>
              <a:t> </a:t>
            </a:r>
            <a:endParaRPr lang="ru-RU" sz="13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2E647B-230C-4B2C-9523-DAEF403EB15E}"/>
              </a:ext>
            </a:extLst>
          </p:cNvPr>
          <p:cNvSpPr txBox="1"/>
          <p:nvPr/>
        </p:nvSpPr>
        <p:spPr>
          <a:xfrm>
            <a:off x="861707" y="4928061"/>
            <a:ext cx="9481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5.8%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8273E8-32EA-4DB5-BF46-D3D3DFCE1E80}"/>
              </a:ext>
            </a:extLst>
          </p:cNvPr>
          <p:cNvSpPr txBox="1"/>
          <p:nvPr/>
        </p:nvSpPr>
        <p:spPr>
          <a:xfrm>
            <a:off x="2799826" y="4928061"/>
            <a:ext cx="1157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11.2%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364093-E344-4B65-A64B-ADC600631EBE}"/>
              </a:ext>
            </a:extLst>
          </p:cNvPr>
          <p:cNvSpPr txBox="1"/>
          <p:nvPr/>
        </p:nvSpPr>
        <p:spPr>
          <a:xfrm>
            <a:off x="4975331" y="4931298"/>
            <a:ext cx="1157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18.2%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C0068B-F03A-43C1-BD64-550BCD27EEED}"/>
              </a:ext>
            </a:extLst>
          </p:cNvPr>
          <p:cNvSpPr txBox="1"/>
          <p:nvPr/>
        </p:nvSpPr>
        <p:spPr>
          <a:xfrm>
            <a:off x="6976604" y="4928061"/>
            <a:ext cx="1157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26.5%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28DAC7-2EE6-44CC-B674-1891C36A0894}"/>
              </a:ext>
            </a:extLst>
          </p:cNvPr>
          <p:cNvSpPr txBox="1"/>
          <p:nvPr/>
        </p:nvSpPr>
        <p:spPr>
          <a:xfrm>
            <a:off x="2531065" y="5432231"/>
            <a:ext cx="4894279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50" dirty="0"/>
              <a:t>Анимация давления в образце при растяжении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8370E3B-B38F-4442-BA6F-3E83D41A2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2" y="1928386"/>
            <a:ext cx="2601281" cy="298891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2B55B8D-F16A-4AEA-B51D-61D4836AFB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792" y="1934352"/>
            <a:ext cx="2601281" cy="299215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B7C7A84-3C72-4B2E-85CC-E9F2D784B0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281" y="1943556"/>
            <a:ext cx="2601281" cy="298295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4031518-646A-4C58-A189-327AFC4932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511" y="1940319"/>
            <a:ext cx="2601282" cy="299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94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30373" y="0"/>
            <a:ext cx="7192599" cy="416048"/>
          </a:xfrm>
        </p:spPr>
        <p:txBody>
          <a:bodyPr>
            <a:normAutofit/>
          </a:bodyPr>
          <a:lstStyle/>
          <a:p>
            <a:pPr algn="ctr"/>
            <a:r>
              <a:rPr lang="ru-RU" sz="2400" dirty="0"/>
              <a:t>Сравнительный анализ модели и реальных образцов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9DAC03-AA2B-40DB-9A04-5CF1073D8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15</a:t>
            </a:fld>
            <a:endParaRPr lang="ru-RU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52B964-47B3-4FC7-BA8E-975BE879FF5D}"/>
              </a:ext>
            </a:extLst>
          </p:cNvPr>
          <p:cNvSpPr txBox="1"/>
          <p:nvPr/>
        </p:nvSpPr>
        <p:spPr>
          <a:xfrm>
            <a:off x="3487221" y="5628439"/>
            <a:ext cx="216157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350" dirty="0">
                <a:solidFill>
                  <a:srgbClr val="000000"/>
                </a:solidFill>
              </a:rPr>
              <a:t> </a:t>
            </a:r>
            <a:endParaRPr lang="ru-RU" sz="1350" dirty="0"/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2C276F4D-276D-40E5-9B31-676AEA37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011437"/>
              </p:ext>
            </p:extLst>
          </p:nvPr>
        </p:nvGraphicFramePr>
        <p:xfrm>
          <a:off x="256706" y="345857"/>
          <a:ext cx="8622602" cy="5956518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2843110">
                  <a:extLst>
                    <a:ext uri="{9D8B030D-6E8A-4147-A177-3AD203B41FA5}">
                      <a16:colId xmlns:a16="http://schemas.microsoft.com/office/drawing/2014/main" val="1333983108"/>
                    </a:ext>
                  </a:extLst>
                </a:gridCol>
                <a:gridCol w="1737360">
                  <a:extLst>
                    <a:ext uri="{9D8B030D-6E8A-4147-A177-3AD203B41FA5}">
                      <a16:colId xmlns:a16="http://schemas.microsoft.com/office/drawing/2014/main" val="3554033660"/>
                    </a:ext>
                  </a:extLst>
                </a:gridCol>
                <a:gridCol w="1901952">
                  <a:extLst>
                    <a:ext uri="{9D8B030D-6E8A-4147-A177-3AD203B41FA5}">
                      <a16:colId xmlns:a16="http://schemas.microsoft.com/office/drawing/2014/main" val="2996512213"/>
                    </a:ext>
                  </a:extLst>
                </a:gridCol>
                <a:gridCol w="2140180">
                  <a:extLst>
                    <a:ext uri="{9D8B030D-6E8A-4147-A177-3AD203B41FA5}">
                      <a16:colId xmlns:a16="http://schemas.microsoft.com/office/drawing/2014/main" val="1949900318"/>
                    </a:ext>
                  </a:extLst>
                </a:gridCol>
              </a:tblGrid>
              <a:tr h="349780">
                <a:tc>
                  <a:txBody>
                    <a:bodyPr/>
                    <a:lstStyle/>
                    <a:p>
                      <a:pPr indent="540385" algn="ctr">
                        <a:lnSpc>
                          <a:spcPct val="150000"/>
                        </a:lnSpc>
                      </a:pPr>
                      <a:r>
                        <a:rPr lang="ru-RU" sz="1400" b="1" dirty="0">
                          <a:effectLst/>
                        </a:rPr>
                        <a:t>Описание образца</a:t>
                      </a:r>
                      <a:endParaRPr lang="ru-RU" sz="14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400" b="1" dirty="0">
                          <a:effectLst/>
                        </a:rPr>
                        <a:t>Пористость</a:t>
                      </a:r>
                      <a:endParaRPr lang="ru-RU" sz="14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400" b="1" dirty="0">
                          <a:effectLst/>
                        </a:rPr>
                        <a:t>Прочность на сжатие</a:t>
                      </a:r>
                      <a:endParaRPr lang="ru-RU" sz="14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400" b="1" dirty="0">
                          <a:effectLst/>
                        </a:rPr>
                        <a:t>Прочность на растяжение</a:t>
                      </a:r>
                      <a:endParaRPr lang="ru-RU" sz="14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extLst>
                  <a:ext uri="{0D108BD9-81ED-4DB2-BD59-A6C34878D82A}">
                    <a16:rowId xmlns:a16="http://schemas.microsoft.com/office/drawing/2014/main" val="2229126720"/>
                  </a:ext>
                </a:extLst>
              </a:tr>
              <a:tr h="542822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400" b="0" dirty="0">
                          <a:effectLst/>
                        </a:rPr>
                        <a:t>ГА, полученный методом осаждения спечённый при 800°C</a:t>
                      </a:r>
                      <a:endParaRPr lang="ru-RU" sz="14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0">
                          <a:effectLst/>
                        </a:rPr>
                        <a:t>44.0 ± 0.6%</a:t>
                      </a:r>
                      <a:endParaRPr lang="ru-RU" sz="16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0" dirty="0">
                          <a:effectLst/>
                        </a:rPr>
                        <a:t>75 МПа</a:t>
                      </a:r>
                      <a:endParaRPr lang="ru-RU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0" dirty="0">
                          <a:effectLst/>
                        </a:rPr>
                        <a:t>3.5 Мпа</a:t>
                      </a:r>
                      <a:endParaRPr lang="ru-RU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extLst>
                  <a:ext uri="{0D108BD9-81ED-4DB2-BD59-A6C34878D82A}">
                    <a16:rowId xmlns:a16="http://schemas.microsoft.com/office/drawing/2014/main" val="3925615517"/>
                  </a:ext>
                </a:extLst>
              </a:tr>
              <a:tr h="513760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400" b="0">
                          <a:effectLst/>
                        </a:rPr>
                        <a:t>Спечённый при 1100°C в атмосфере аргона ГА порошок</a:t>
                      </a:r>
                      <a:endParaRPr lang="ru-RU" sz="14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0">
                          <a:effectLst/>
                        </a:rPr>
                        <a:t>27.5%</a:t>
                      </a:r>
                      <a:endParaRPr lang="ru-RU" sz="16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0" dirty="0">
                          <a:effectLst/>
                        </a:rPr>
                        <a:t>18 МПа</a:t>
                      </a:r>
                      <a:endParaRPr lang="ru-RU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effectLst/>
                        </a:rPr>
                        <a:t>-</a:t>
                      </a:r>
                      <a:endParaRPr lang="ru-RU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extLst>
                  <a:ext uri="{0D108BD9-81ED-4DB2-BD59-A6C34878D82A}">
                    <a16:rowId xmlns:a16="http://schemas.microsoft.com/office/drawing/2014/main" val="4217469235"/>
                  </a:ext>
                </a:extLst>
              </a:tr>
              <a:tr h="484251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400" b="0" dirty="0">
                          <a:effectLst/>
                        </a:rPr>
                        <a:t>Коммерческий ГА, спечённый при температуре 1000°C</a:t>
                      </a:r>
                      <a:endParaRPr lang="ru-RU" sz="14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0">
                          <a:effectLst/>
                        </a:rPr>
                        <a:t>-</a:t>
                      </a:r>
                      <a:endParaRPr lang="ru-RU" sz="16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0" dirty="0">
                          <a:effectLst/>
                        </a:rPr>
                        <a:t>40 МПа</a:t>
                      </a:r>
                      <a:endParaRPr lang="ru-RU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600" b="0">
                          <a:effectLst/>
                        </a:rPr>
                        <a:t>-</a:t>
                      </a:r>
                      <a:endParaRPr lang="ru-RU" sz="16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extLst>
                  <a:ext uri="{0D108BD9-81ED-4DB2-BD59-A6C34878D82A}">
                    <a16:rowId xmlns:a16="http://schemas.microsoft.com/office/drawing/2014/main" val="1049494983"/>
                  </a:ext>
                </a:extLst>
              </a:tr>
              <a:tr h="484251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400" b="0" dirty="0">
                          <a:effectLst/>
                        </a:rPr>
                        <a:t>Коммерческий ГА, спечённый при температуре больше 1000°C</a:t>
                      </a:r>
                      <a:endParaRPr lang="ru-RU" sz="14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0">
                          <a:effectLst/>
                        </a:rPr>
                        <a:t>0%</a:t>
                      </a:r>
                      <a:endParaRPr lang="ru-RU" sz="16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effectLst/>
                        </a:rPr>
                        <a:t>80</a:t>
                      </a:r>
                      <a:r>
                        <a:rPr lang="ru-RU" sz="1600" b="0" dirty="0">
                          <a:effectLst/>
                        </a:rPr>
                        <a:t> МПа</a:t>
                      </a:r>
                      <a:endParaRPr lang="ru-RU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effectLst/>
                        </a:rPr>
                        <a:t>-</a:t>
                      </a:r>
                      <a:endParaRPr lang="ru-RU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extLst>
                  <a:ext uri="{0D108BD9-81ED-4DB2-BD59-A6C34878D82A}">
                    <a16:rowId xmlns:a16="http://schemas.microsoft.com/office/drawing/2014/main" val="2818032294"/>
                  </a:ext>
                </a:extLst>
              </a:tr>
              <a:tr h="484251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400" b="0">
                          <a:effectLst/>
                        </a:rPr>
                        <a:t>Каркас из ГА с микропорами диаметром 5.96 нм</a:t>
                      </a:r>
                      <a:endParaRPr lang="ru-RU" sz="14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0">
                          <a:effectLst/>
                        </a:rPr>
                        <a:t>50 ± 0.35%</a:t>
                      </a:r>
                      <a:endParaRPr lang="ru-RU" sz="16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0" dirty="0">
                          <a:effectLst/>
                        </a:rPr>
                        <a:t>110 ± 18.5 МПа</a:t>
                      </a:r>
                      <a:endParaRPr lang="ru-RU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0" dirty="0">
                          <a:effectLst/>
                        </a:rPr>
                        <a:t>21.8 ± 2.3 МПа</a:t>
                      </a:r>
                      <a:endParaRPr lang="ru-RU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extLst>
                  <a:ext uri="{0D108BD9-81ED-4DB2-BD59-A6C34878D82A}">
                    <a16:rowId xmlns:a16="http://schemas.microsoft.com/office/drawing/2014/main" val="207026665"/>
                  </a:ext>
                </a:extLst>
              </a:tr>
              <a:tr h="484251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400" b="0">
                          <a:effectLst/>
                        </a:rPr>
                        <a:t>Каркас из ГА с микропорами диаметром 16.2 нм</a:t>
                      </a:r>
                      <a:endParaRPr lang="ru-RU" sz="14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0">
                          <a:effectLst/>
                        </a:rPr>
                        <a:t>50 ± 0.35%</a:t>
                      </a:r>
                      <a:endParaRPr lang="ru-RU" sz="16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0" dirty="0">
                          <a:effectLst/>
                        </a:rPr>
                        <a:t>70.9 ± 8.8 МПа</a:t>
                      </a:r>
                      <a:endParaRPr lang="ru-RU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0" dirty="0">
                          <a:effectLst/>
                        </a:rPr>
                        <a:t>18.6 ± 2.5 МПа</a:t>
                      </a:r>
                      <a:endParaRPr lang="ru-RU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extLst>
                  <a:ext uri="{0D108BD9-81ED-4DB2-BD59-A6C34878D82A}">
                    <a16:rowId xmlns:a16="http://schemas.microsoft.com/office/drawing/2014/main" val="2597784247"/>
                  </a:ext>
                </a:extLst>
              </a:tr>
              <a:tr h="324348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400" b="0">
                          <a:effectLst/>
                        </a:rPr>
                        <a:t>Синтезированный ГА</a:t>
                      </a:r>
                      <a:endParaRPr lang="ru-RU" sz="14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0" dirty="0">
                          <a:effectLst/>
                        </a:rPr>
                        <a:t>0%</a:t>
                      </a:r>
                      <a:endParaRPr lang="ru-RU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0" dirty="0">
                          <a:effectLst/>
                        </a:rPr>
                        <a:t>35 МПа</a:t>
                      </a:r>
                      <a:endParaRPr lang="ru-RU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0">
                          <a:effectLst/>
                        </a:rPr>
                        <a:t>-</a:t>
                      </a:r>
                      <a:endParaRPr lang="ru-RU" sz="16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extLst>
                  <a:ext uri="{0D108BD9-81ED-4DB2-BD59-A6C34878D82A}">
                    <a16:rowId xmlns:a16="http://schemas.microsoft.com/office/drawing/2014/main" val="2881824658"/>
                  </a:ext>
                </a:extLst>
              </a:tr>
              <a:tr h="324348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400" b="0">
                          <a:effectLst/>
                        </a:rPr>
                        <a:t>Кортикальная кость</a:t>
                      </a:r>
                      <a:endParaRPr lang="ru-RU" sz="14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0">
                          <a:effectLst/>
                        </a:rPr>
                        <a:t>15% </a:t>
                      </a:r>
                      <a:r>
                        <a:rPr lang="en-US" sz="1600" b="0">
                          <a:effectLst/>
                        </a:rPr>
                        <a:t>– </a:t>
                      </a:r>
                      <a:r>
                        <a:rPr lang="ru-RU" sz="1600" b="0">
                          <a:effectLst/>
                        </a:rPr>
                        <a:t>31%</a:t>
                      </a:r>
                      <a:endParaRPr lang="ru-RU" sz="16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0" dirty="0">
                          <a:effectLst/>
                        </a:rPr>
                        <a:t>88.3–163.8 МПа</a:t>
                      </a:r>
                      <a:endParaRPr lang="ru-RU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600" b="0" dirty="0">
                          <a:effectLst/>
                        </a:rPr>
                        <a:t>88.9 – 113.8 </a:t>
                      </a:r>
                      <a:r>
                        <a:rPr lang="ru-RU" sz="1600" b="0" dirty="0">
                          <a:effectLst/>
                        </a:rPr>
                        <a:t>МПа</a:t>
                      </a:r>
                      <a:endParaRPr lang="ru-RU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extLst>
                  <a:ext uri="{0D108BD9-81ED-4DB2-BD59-A6C34878D82A}">
                    <a16:rowId xmlns:a16="http://schemas.microsoft.com/office/drawing/2014/main" val="1974579559"/>
                  </a:ext>
                </a:extLst>
              </a:tr>
              <a:tr h="324348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400" b="0">
                          <a:effectLst/>
                        </a:rPr>
                        <a:t>Дентин </a:t>
                      </a:r>
                      <a:endParaRPr lang="ru-RU" sz="14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600" b="0">
                          <a:effectLst/>
                        </a:rPr>
                        <a:t>2.05%</a:t>
                      </a:r>
                      <a:endParaRPr lang="ru-RU" sz="16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0" dirty="0">
                          <a:effectLst/>
                        </a:rPr>
                        <a:t>250–350 МПа</a:t>
                      </a:r>
                      <a:endParaRPr lang="ru-RU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0" dirty="0">
                          <a:effectLst/>
                        </a:rPr>
                        <a:t>51.7 МПа</a:t>
                      </a:r>
                      <a:r>
                        <a:rPr lang="en-US" sz="1600" b="0" dirty="0">
                          <a:effectLst/>
                        </a:rPr>
                        <a:t> </a:t>
                      </a:r>
                      <a:endParaRPr lang="ru-RU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extLst>
                  <a:ext uri="{0D108BD9-81ED-4DB2-BD59-A6C34878D82A}">
                    <a16:rowId xmlns:a16="http://schemas.microsoft.com/office/drawing/2014/main" val="1690742987"/>
                  </a:ext>
                </a:extLst>
              </a:tr>
              <a:tr h="324348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400" b="0" dirty="0">
                          <a:effectLst/>
                        </a:rPr>
                        <a:t>Эмаль</a:t>
                      </a:r>
                      <a:endParaRPr lang="ru-RU" sz="14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600" b="0">
                          <a:effectLst/>
                        </a:rPr>
                        <a:t>1.95%</a:t>
                      </a:r>
                      <a:endParaRPr lang="ru-RU" sz="16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0" dirty="0">
                          <a:effectLst/>
                        </a:rPr>
                        <a:t>95–370 МПа</a:t>
                      </a:r>
                      <a:endParaRPr lang="ru-RU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0" dirty="0">
                          <a:effectLst/>
                        </a:rPr>
                        <a:t>10.3 МПа</a:t>
                      </a:r>
                      <a:r>
                        <a:rPr lang="en-US" sz="1600" b="0" dirty="0">
                          <a:effectLst/>
                        </a:rPr>
                        <a:t> </a:t>
                      </a:r>
                      <a:endParaRPr lang="ru-RU" sz="16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extLst>
                  <a:ext uri="{0D108BD9-81ED-4DB2-BD59-A6C34878D82A}">
                    <a16:rowId xmlns:a16="http://schemas.microsoft.com/office/drawing/2014/main" val="804759373"/>
                  </a:ext>
                </a:extLst>
              </a:tr>
              <a:tr h="324348">
                <a:tc rowSpan="4"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400" dirty="0">
                          <a:effectLst/>
                        </a:rPr>
                        <a:t>COMSOL</a:t>
                      </a:r>
                      <a:r>
                        <a:rPr lang="ru-RU" sz="1400" dirty="0">
                          <a:effectLst/>
                        </a:rPr>
                        <a:t> (образец керамики из ГА)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1" dirty="0">
                          <a:effectLst/>
                        </a:rPr>
                        <a:t>5.8%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1">
                          <a:effectLst/>
                        </a:rPr>
                        <a:t>117.9 МПа</a:t>
                      </a:r>
                      <a:endParaRPr lang="ru-RU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1">
                          <a:effectLst/>
                        </a:rPr>
                        <a:t>95.8 Мпа</a:t>
                      </a:r>
                      <a:endParaRPr lang="ru-RU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 anchor="b"/>
                </a:tc>
                <a:extLst>
                  <a:ext uri="{0D108BD9-81ED-4DB2-BD59-A6C34878D82A}">
                    <a16:rowId xmlns:a16="http://schemas.microsoft.com/office/drawing/2014/main" val="850347219"/>
                  </a:ext>
                </a:extLst>
              </a:tr>
              <a:tr h="32434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1">
                          <a:effectLst/>
                        </a:rPr>
                        <a:t>11.2%</a:t>
                      </a:r>
                      <a:endParaRPr lang="ru-RU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1">
                          <a:effectLst/>
                        </a:rPr>
                        <a:t>74.6 МПа</a:t>
                      </a:r>
                      <a:endParaRPr lang="ru-RU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1">
                          <a:effectLst/>
                        </a:rPr>
                        <a:t>59.4 МПа</a:t>
                      </a:r>
                      <a:endParaRPr lang="ru-RU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 anchor="b"/>
                </a:tc>
                <a:extLst>
                  <a:ext uri="{0D108BD9-81ED-4DB2-BD59-A6C34878D82A}">
                    <a16:rowId xmlns:a16="http://schemas.microsoft.com/office/drawing/2014/main" val="2073421451"/>
                  </a:ext>
                </a:extLst>
              </a:tr>
              <a:tr h="32434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1">
                          <a:effectLst/>
                        </a:rPr>
                        <a:t>18.2%</a:t>
                      </a:r>
                      <a:endParaRPr lang="ru-RU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1" dirty="0">
                          <a:effectLst/>
                        </a:rPr>
                        <a:t>63.8 МПа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1" dirty="0">
                          <a:effectLst/>
                        </a:rPr>
                        <a:t>53.5 Мпа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 anchor="b"/>
                </a:tc>
                <a:extLst>
                  <a:ext uri="{0D108BD9-81ED-4DB2-BD59-A6C34878D82A}">
                    <a16:rowId xmlns:a16="http://schemas.microsoft.com/office/drawing/2014/main" val="1027952169"/>
                  </a:ext>
                </a:extLst>
              </a:tr>
              <a:tr h="32434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1" dirty="0">
                          <a:effectLst/>
                        </a:rPr>
                        <a:t>26.5%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1" dirty="0">
                          <a:effectLst/>
                        </a:rPr>
                        <a:t>36.7 МПа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1" dirty="0">
                          <a:effectLst/>
                        </a:rPr>
                        <a:t>30.8 МПа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 anchor="b"/>
                </a:tc>
                <a:extLst>
                  <a:ext uri="{0D108BD9-81ED-4DB2-BD59-A6C34878D82A}">
                    <a16:rowId xmlns:a16="http://schemas.microsoft.com/office/drawing/2014/main" val="370623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3382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349" y="986021"/>
            <a:ext cx="7765322" cy="727838"/>
          </a:xfrm>
        </p:spPr>
        <p:txBody>
          <a:bodyPr>
            <a:normAutofit/>
          </a:bodyPr>
          <a:lstStyle/>
          <a:p>
            <a:pPr algn="ctr"/>
            <a:r>
              <a:rPr lang="ru-RU" sz="3300" dirty="0"/>
              <a:t>Заключение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4134" y="1727689"/>
            <a:ext cx="8124092" cy="3870446"/>
          </a:xfrm>
        </p:spPr>
        <p:txBody>
          <a:bodyPr>
            <a:normAutofit/>
          </a:bodyPr>
          <a:lstStyle/>
          <a:p>
            <a:pPr marL="369900" indent="342900" algn="just">
              <a:lnSpc>
                <a:spcPct val="110000"/>
              </a:lnSpc>
              <a:buNone/>
            </a:pPr>
            <a:r>
              <a:rPr lang="ru-RU" sz="21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1. Создана компьютерная </a:t>
            </a:r>
            <a:r>
              <a:rPr lang="en-US" sz="21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2D </a:t>
            </a:r>
            <a:r>
              <a:rPr lang="ru-RU" sz="21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модель структуры керамического материала, состоящего из </a:t>
            </a:r>
            <a:r>
              <a:rPr lang="ru-RU" sz="21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гидроксиапатитовой</a:t>
            </a:r>
            <a:r>
              <a:rPr lang="ru-RU" sz="21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матрицы.</a:t>
            </a:r>
          </a:p>
          <a:p>
            <a:pPr marL="369900" indent="342900" algn="just">
              <a:lnSpc>
                <a:spcPct val="110000"/>
              </a:lnSpc>
              <a:buNone/>
            </a:pPr>
            <a:r>
              <a:rPr lang="ru-RU" sz="2100" dirty="0">
                <a:effectLst/>
                <a:ea typeface="Times New Roman" panose="02020603050405020304" pitchFamily="18" charset="0"/>
              </a:rPr>
              <a:t>2. </a:t>
            </a:r>
            <a:r>
              <a:rPr lang="ru-RU" sz="21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Смоделирован процесс распространения трещин в керамике под воздействием внешних нагрузок.</a:t>
            </a:r>
          </a:p>
          <a:p>
            <a:pPr marL="369900" indent="342900" algn="just">
              <a:lnSpc>
                <a:spcPct val="110000"/>
              </a:lnSpc>
              <a:buNone/>
            </a:pPr>
            <a:r>
              <a:rPr lang="ru-RU" sz="2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Результаты данной работы являются первым шагом (предварительным этапом) к моделированию физико-механических свойств двухфазных материалов.</a:t>
            </a:r>
            <a:endParaRPr lang="ru-RU" sz="2100" dirty="0">
              <a:effectLst/>
              <a:ea typeface="Times New Roman" panose="02020603050405020304" pitchFamily="18" charset="0"/>
            </a:endParaRPr>
          </a:p>
          <a:p>
            <a:pPr marL="369900" indent="342900">
              <a:lnSpc>
                <a:spcPct val="120000"/>
              </a:lnSpc>
              <a:buNone/>
            </a:pPr>
            <a:endParaRPr lang="ru-RU" sz="4650" dirty="0">
              <a:effectLst/>
            </a:endParaRPr>
          </a:p>
          <a:p>
            <a:pPr marL="369900" indent="342900">
              <a:lnSpc>
                <a:spcPct val="120000"/>
              </a:lnSpc>
              <a:buNone/>
            </a:pPr>
            <a:endParaRPr lang="ru-RU" sz="4650" dirty="0">
              <a:effectLst/>
            </a:endParaRPr>
          </a:p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C39878E-4797-4E89-AAE3-B71966C05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16</a:t>
            </a:fld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863373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348" y="2124853"/>
            <a:ext cx="7765322" cy="588396"/>
          </a:xfrm>
        </p:spPr>
        <p:txBody>
          <a:bodyPr>
            <a:normAutofit/>
          </a:bodyPr>
          <a:lstStyle/>
          <a:p>
            <a:pPr marL="27675" indent="0" algn="ctr">
              <a:buNone/>
            </a:pPr>
            <a:r>
              <a:rPr lang="ru-RU" sz="3300" dirty="0"/>
              <a:t>Спасибо за внимание!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EBF202C-4267-4C64-9B55-FFCDF761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17</a:t>
            </a:fld>
            <a:endParaRPr lang="ru-RU" sz="28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651" y="2713249"/>
            <a:ext cx="2950697" cy="345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522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9339" y="127624"/>
            <a:ext cx="7765322" cy="727838"/>
          </a:xfrm>
        </p:spPr>
        <p:txBody>
          <a:bodyPr>
            <a:normAutofit/>
          </a:bodyPr>
          <a:lstStyle/>
          <a:p>
            <a:pPr algn="ctr"/>
            <a:r>
              <a:rPr lang="ru-RU" sz="3300" dirty="0"/>
              <a:t>Актуальность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38E4E22-9FE9-4B3B-AC71-EC573F20D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2</a:t>
            </a:fld>
            <a:endParaRPr lang="ru-RU" sz="28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F47CCB8-2885-4411-AE97-08EA673A7C62}"/>
              </a:ext>
            </a:extLst>
          </p:cNvPr>
          <p:cNvSpPr/>
          <p:nvPr/>
        </p:nvSpPr>
        <p:spPr>
          <a:xfrm>
            <a:off x="5138190" y="5319001"/>
            <a:ext cx="298165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50" dirty="0"/>
              <a:t>Пример костно-мышечного заболевания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37BDE17-B491-47DF-9EC3-6CE733F0A62D}"/>
              </a:ext>
            </a:extLst>
          </p:cNvPr>
          <p:cNvSpPr/>
          <p:nvPr/>
        </p:nvSpPr>
        <p:spPr>
          <a:xfrm>
            <a:off x="1201467" y="5594982"/>
            <a:ext cx="249193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50" dirty="0"/>
              <a:t>Отчёт Росстат за 2021 год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79D3AC5-64C2-41D3-BD69-DD1F50A70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113" y="1927099"/>
            <a:ext cx="3515806" cy="33919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1F5049-2D02-413E-A011-9BA822267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15" y="1775184"/>
            <a:ext cx="4405505" cy="3809272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133D847-8B6B-40AB-A119-4F51681C733E}"/>
              </a:ext>
            </a:extLst>
          </p:cNvPr>
          <p:cNvSpPr/>
          <p:nvPr/>
        </p:nvSpPr>
        <p:spPr>
          <a:xfrm>
            <a:off x="714119" y="938896"/>
            <a:ext cx="3669646" cy="7278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Болезни костно-мышечной системы и соединительной ткани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BCCF6F1-0F8D-42BF-A96A-AB11887D2EFC}"/>
              </a:ext>
            </a:extLst>
          </p:cNvPr>
          <p:cNvSpPr/>
          <p:nvPr/>
        </p:nvSpPr>
        <p:spPr>
          <a:xfrm>
            <a:off x="4383765" y="938835"/>
            <a:ext cx="2017035" cy="7279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17 360,5 тыс.</a:t>
            </a:r>
          </a:p>
        </p:txBody>
      </p:sp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id="{6559293E-50AE-446C-B5A1-C8A5492AA554}"/>
              </a:ext>
            </a:extLst>
          </p:cNvPr>
          <p:cNvSpPr/>
          <p:nvPr/>
        </p:nvSpPr>
        <p:spPr>
          <a:xfrm rot="17135541">
            <a:off x="398906" y="2715129"/>
            <a:ext cx="2465750" cy="205414"/>
          </a:xfrm>
          <a:prstGeom prst="rightArrow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3528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9339" y="802123"/>
            <a:ext cx="7765322" cy="727838"/>
          </a:xfrm>
        </p:spPr>
        <p:txBody>
          <a:bodyPr>
            <a:normAutofit/>
          </a:bodyPr>
          <a:lstStyle/>
          <a:p>
            <a:pPr algn="ctr"/>
            <a:r>
              <a:rPr lang="ru-RU" sz="3300" dirty="0">
                <a:effectLst/>
              </a:rPr>
              <a:t>Гидроксиапатит(ГА)</a:t>
            </a:r>
            <a:endParaRPr lang="en-US" sz="3300" dirty="0">
              <a:effectLst/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89DFE5B1-B0A0-43EF-B9CC-8DFF861D2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041" y="1738182"/>
            <a:ext cx="7975917" cy="1038134"/>
          </a:xfrm>
        </p:spPr>
        <p:txBody>
          <a:bodyPr>
            <a:noAutofit/>
          </a:bodyPr>
          <a:lstStyle/>
          <a:p>
            <a:pPr marL="337500" lvl="1" indent="0">
              <a:buSzPct val="100000"/>
              <a:buNone/>
            </a:pPr>
            <a:r>
              <a:rPr lang="ru-RU" sz="1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ГА является основным компонентом кости.</a:t>
            </a:r>
          </a:p>
          <a:p>
            <a:pPr marL="337500" lvl="1" indent="0">
              <a:buSzPct val="100000"/>
              <a:buNone/>
            </a:pPr>
            <a:r>
              <a:rPr lang="ru-RU" sz="1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Основными недостатками имплантата ГА являются их плохая вязкость разрушения и износостойкость.</a:t>
            </a:r>
            <a:endParaRPr lang="ru-RU" sz="18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8F5302C-C50A-48A3-ADB9-99AD534AD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3</a:t>
            </a:fld>
            <a:endParaRPr lang="ru-RU" sz="2800" dirty="0"/>
          </a:p>
        </p:txBody>
      </p:sp>
      <p:pic>
        <p:nvPicPr>
          <p:cNvPr id="5" name="image9.jpeg">
            <a:extLst>
              <a:ext uri="{FF2B5EF4-FFF2-40B4-BE49-F238E27FC236}">
                <a16:creationId xmlns:a16="http://schemas.microsoft.com/office/drawing/2014/main" id="{7029573A-17A3-4007-BCF4-AC93988EE98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6548" y="4160185"/>
            <a:ext cx="854869" cy="1284446"/>
          </a:xfrm>
          <a:prstGeom prst="rect">
            <a:avLst/>
          </a:prstGeom>
        </p:spPr>
      </p:pic>
      <p:pic>
        <p:nvPicPr>
          <p:cNvPr id="6" name="image10.jpeg">
            <a:extLst>
              <a:ext uri="{FF2B5EF4-FFF2-40B4-BE49-F238E27FC236}">
                <a16:creationId xmlns:a16="http://schemas.microsoft.com/office/drawing/2014/main" id="{17FC65DB-A841-4FC5-8221-F7CFF2779FD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1681" y="4161137"/>
            <a:ext cx="1338263" cy="1282541"/>
          </a:xfrm>
          <a:prstGeom prst="rect">
            <a:avLst/>
          </a:prstGeom>
        </p:spPr>
      </p:pic>
      <p:pic>
        <p:nvPicPr>
          <p:cNvPr id="7" name="image11.jpeg">
            <a:extLst>
              <a:ext uri="{FF2B5EF4-FFF2-40B4-BE49-F238E27FC236}">
                <a16:creationId xmlns:a16="http://schemas.microsoft.com/office/drawing/2014/main" id="{D27D00ED-302A-4916-806C-F7B36A91F73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3691" y="2710410"/>
            <a:ext cx="1931093" cy="143718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92CBCB1-1858-415B-8CC5-B40E66D6AEC6}"/>
              </a:ext>
            </a:extLst>
          </p:cNvPr>
          <p:cNvSpPr/>
          <p:nvPr/>
        </p:nvSpPr>
        <p:spPr>
          <a:xfrm>
            <a:off x="248250" y="5412681"/>
            <a:ext cx="2286000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50" dirty="0"/>
              <a:t>Различные формы ГА</a:t>
            </a:r>
          </a:p>
        </p:txBody>
      </p:sp>
      <p:pic>
        <p:nvPicPr>
          <p:cNvPr id="11" name="image15.jpeg">
            <a:extLst>
              <a:ext uri="{FF2B5EF4-FFF2-40B4-BE49-F238E27FC236}">
                <a16:creationId xmlns:a16="http://schemas.microsoft.com/office/drawing/2014/main" id="{FE4AAC91-9429-431A-BE04-2394D115E22D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25227" y="2987306"/>
            <a:ext cx="2266730" cy="1749975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C5B8265-6B05-44B1-B060-9348B1F58EDB}"/>
              </a:ext>
            </a:extLst>
          </p:cNvPr>
          <p:cNvSpPr/>
          <p:nvPr/>
        </p:nvSpPr>
        <p:spPr>
          <a:xfrm>
            <a:off x="2615592" y="4736238"/>
            <a:ext cx="2286000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50" dirty="0"/>
              <a:t>Пористая ГА керамика</a:t>
            </a:r>
          </a:p>
        </p:txBody>
      </p:sp>
      <p:pic>
        <p:nvPicPr>
          <p:cNvPr id="13" name="Рисунок 12" descr="структура кости 2">
            <a:extLst>
              <a:ext uri="{FF2B5EF4-FFF2-40B4-BE49-F238E27FC236}">
                <a16:creationId xmlns:a16="http://schemas.microsoft.com/office/drawing/2014/main" id="{DF3215B6-3AA6-4970-A193-3562C3518B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042" y="2768346"/>
            <a:ext cx="3933838" cy="2129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B9F24B-B262-4D57-9E4A-5BA6CE8FC9FC}"/>
              </a:ext>
            </a:extLst>
          </p:cNvPr>
          <p:cNvSpPr txBox="1"/>
          <p:nvPr/>
        </p:nvSpPr>
        <p:spPr>
          <a:xfrm>
            <a:off x="5132900" y="4858470"/>
            <a:ext cx="3738117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50" dirty="0">
                <a:solidFill>
                  <a:srgbClr val="000000"/>
                </a:solidFill>
                <a:ea typeface="Calibri" panose="020F0502020204030204" pitchFamily="34" charset="0"/>
              </a:rPr>
              <a:t>Иерархическая структура человеческой кости</a:t>
            </a:r>
            <a:endParaRPr lang="ru-RU" sz="1650" dirty="0"/>
          </a:p>
        </p:txBody>
      </p:sp>
    </p:spTree>
    <p:extLst>
      <p:ext uri="{BB962C8B-B14F-4D97-AF65-F5344CB8AC3E}">
        <p14:creationId xmlns:p14="http://schemas.microsoft.com/office/powerpoint/2010/main" val="2651236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9339" y="889325"/>
            <a:ext cx="7765322" cy="727838"/>
          </a:xfrm>
        </p:spPr>
        <p:txBody>
          <a:bodyPr>
            <a:noAutofit/>
          </a:bodyPr>
          <a:lstStyle/>
          <a:p>
            <a:pPr algn="ctr"/>
            <a:r>
              <a:rPr lang="ru-RU" sz="3300" dirty="0"/>
              <a:t>Улучшение свойств ГА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B95E1FE8-5AD3-46CD-9117-40AFCDDDBDB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67" y="1916326"/>
            <a:ext cx="1906405" cy="3328646"/>
          </a:xfr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1732496-5554-4115-8474-CF5809271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4</a:t>
            </a:fld>
            <a:endParaRPr lang="ru-RU" sz="2800" dirty="0"/>
          </a:p>
        </p:txBody>
      </p:sp>
      <p:pic>
        <p:nvPicPr>
          <p:cNvPr id="8" name="Рисунок 7" descr="Углеродные нанотрубки, их свойства, структура и применение">
            <a:extLst>
              <a:ext uri="{FF2B5EF4-FFF2-40B4-BE49-F238E27FC236}">
                <a16:creationId xmlns:a16="http://schemas.microsoft.com/office/drawing/2014/main" id="{E0E00BE4-C5B1-41A6-9C94-33A972B46D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229" y="2508259"/>
            <a:ext cx="2581367" cy="18414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343410-A930-40DD-9CEE-D1008DD5EB9E}"/>
              </a:ext>
            </a:extLst>
          </p:cNvPr>
          <p:cNvSpPr txBox="1"/>
          <p:nvPr/>
        </p:nvSpPr>
        <p:spPr>
          <a:xfrm>
            <a:off x="4384042" y="5294823"/>
            <a:ext cx="389211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50" dirty="0">
                <a:solidFill>
                  <a:srgbClr val="000000"/>
                </a:solidFill>
              </a:rPr>
              <a:t>Армирование керамики ГА за счёт МУНТ</a:t>
            </a:r>
            <a:endParaRPr lang="ru-RU" sz="1650" dirty="0"/>
          </a:p>
        </p:txBody>
      </p:sp>
      <p:pic>
        <p:nvPicPr>
          <p:cNvPr id="5" name="Рисунок 4" descr="Назад со сплошной заливкой">
            <a:extLst>
              <a:ext uri="{FF2B5EF4-FFF2-40B4-BE49-F238E27FC236}">
                <a16:creationId xmlns:a16="http://schemas.microsoft.com/office/drawing/2014/main" id="{88A1CFA5-40EF-4F98-88B8-C914590F9A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1337221">
            <a:off x="5542279" y="2162280"/>
            <a:ext cx="1884689" cy="708869"/>
          </a:xfrm>
          <a:prstGeom prst="rect">
            <a:avLst/>
          </a:prstGeom>
        </p:spPr>
      </p:pic>
      <p:pic>
        <p:nvPicPr>
          <p:cNvPr id="11" name="Рисунок 10" descr="Стрелка: небольшой изгиб со сплошной заливкой">
            <a:extLst>
              <a:ext uri="{FF2B5EF4-FFF2-40B4-BE49-F238E27FC236}">
                <a16:creationId xmlns:a16="http://schemas.microsoft.com/office/drawing/2014/main" id="{8DFD5373-4B08-48D8-8DBC-7F6CD87C70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660541">
            <a:off x="5566870" y="4038307"/>
            <a:ext cx="1801095" cy="685800"/>
          </a:xfrm>
          <a:prstGeom prst="rect">
            <a:avLst/>
          </a:prstGeom>
        </p:spPr>
      </p:pic>
      <p:sp>
        <p:nvSpPr>
          <p:cNvPr id="14" name="Объект 2">
            <a:extLst>
              <a:ext uri="{FF2B5EF4-FFF2-40B4-BE49-F238E27FC236}">
                <a16:creationId xmlns:a16="http://schemas.microsoft.com/office/drawing/2014/main" id="{99B2E6B5-1243-432E-AF6B-88027A6D62DF}"/>
              </a:ext>
            </a:extLst>
          </p:cNvPr>
          <p:cNvSpPr txBox="1">
            <a:spLocks/>
          </p:cNvSpPr>
          <p:nvPr/>
        </p:nvSpPr>
        <p:spPr>
          <a:xfrm>
            <a:off x="187637" y="1744765"/>
            <a:ext cx="3580592" cy="385337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68580" tIns="34290" rIns="68580" bIns="3429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37500" lvl="1" indent="0" algn="just">
              <a:buSzPct val="100000"/>
              <a:buNone/>
            </a:pPr>
            <a:r>
              <a:rPr lang="ru-RU" sz="1650" dirty="0" err="1">
                <a:solidFill>
                  <a:schemeClr val="tx1"/>
                </a:solidFill>
              </a:rPr>
              <a:t>Многостенные</a:t>
            </a:r>
            <a:r>
              <a:rPr lang="ru-RU" sz="1650" dirty="0">
                <a:solidFill>
                  <a:schemeClr val="tx1"/>
                </a:solidFill>
              </a:rPr>
              <a:t> углеродные нанотрубки(МУНТ) имеют высокую прочность и малые размеры.</a:t>
            </a:r>
          </a:p>
          <a:p>
            <a:pPr marL="337500" lvl="1" indent="0" algn="just">
              <a:buSzPct val="100000"/>
              <a:buNone/>
            </a:pPr>
            <a:r>
              <a:rPr lang="ru-RU" sz="1650" dirty="0">
                <a:solidFill>
                  <a:schemeClr val="tx1"/>
                </a:solidFill>
              </a:rPr>
              <a:t>В работе </a:t>
            </a:r>
            <a:r>
              <a:rPr lang="en-US" sz="1650" dirty="0">
                <a:solidFill>
                  <a:schemeClr val="tx1"/>
                </a:solidFill>
              </a:rPr>
              <a:t>[</a:t>
            </a:r>
            <a:r>
              <a:rPr lang="ru-RU" sz="1650" dirty="0">
                <a:solidFill>
                  <a:schemeClr val="tx1"/>
                </a:solidFill>
              </a:rPr>
              <a:t>1</a:t>
            </a:r>
            <a:r>
              <a:rPr lang="en-US" sz="1650" dirty="0">
                <a:solidFill>
                  <a:schemeClr val="tx1"/>
                </a:solidFill>
              </a:rPr>
              <a:t>]</a:t>
            </a:r>
            <a:r>
              <a:rPr lang="ru-RU" sz="1650" dirty="0">
                <a:solidFill>
                  <a:schemeClr val="tx1"/>
                </a:solidFill>
              </a:rPr>
              <a:t> при добавлении МУНТ 0.5 </a:t>
            </a:r>
            <a:r>
              <a:rPr lang="ru-RU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масс.% </a:t>
            </a:r>
            <a:r>
              <a:rPr lang="ru-RU" sz="1650" dirty="0">
                <a:solidFill>
                  <a:schemeClr val="tx1"/>
                </a:solidFill>
              </a:rPr>
              <a:t>повысилась прочность и твёрдость керамики ГА, однако </a:t>
            </a:r>
            <a:r>
              <a:rPr lang="ru-RU" sz="1650" b="1" dirty="0" err="1">
                <a:solidFill>
                  <a:schemeClr val="tx1"/>
                </a:solidFill>
              </a:rPr>
              <a:t>трещиностойкость</a:t>
            </a:r>
            <a:r>
              <a:rPr lang="ru-RU" sz="1650" b="1" dirty="0">
                <a:solidFill>
                  <a:schemeClr val="tx1"/>
                </a:solidFill>
              </a:rPr>
              <a:t> существенно не повысилась.</a:t>
            </a:r>
          </a:p>
          <a:p>
            <a:pPr marL="337500" lvl="1" indent="0" algn="just">
              <a:buSzPct val="100000"/>
              <a:buNone/>
            </a:pPr>
            <a:r>
              <a:rPr lang="ru-RU" sz="1650" dirty="0">
                <a:solidFill>
                  <a:schemeClr val="tx1"/>
                </a:solidFill>
              </a:rPr>
              <a:t>Необходимо подобрать оптимальное содержание МУНТ, требуется большее количество образцов.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C32809-B828-46A1-AC69-0E498FC6F671}"/>
              </a:ext>
            </a:extLst>
          </p:cNvPr>
          <p:cNvSpPr txBox="1"/>
          <p:nvPr/>
        </p:nvSpPr>
        <p:spPr>
          <a:xfrm>
            <a:off x="1004760" y="5661877"/>
            <a:ext cx="76002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 algn="just" fontAlgn="base">
              <a:tabLst>
                <a:tab pos="342900" algn="l"/>
              </a:tabLst>
            </a:pPr>
            <a:r>
              <a:rPr lang="en-US" sz="900" dirty="0">
                <a:solidFill>
                  <a:srgbClr val="000000"/>
                </a:solidFill>
                <a:ea typeface="Times New Roman" panose="02020603050405020304" pitchFamily="18" charset="0"/>
              </a:rPr>
              <a:t>[1] </a:t>
            </a:r>
            <a:r>
              <a:rPr lang="en-US" sz="9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Barabashko</a:t>
            </a:r>
            <a:r>
              <a:rPr lang="en-US" sz="900" dirty="0">
                <a:solidFill>
                  <a:srgbClr val="000000"/>
                </a:solidFill>
                <a:ea typeface="Times New Roman" panose="02020603050405020304" pitchFamily="18" charset="0"/>
              </a:rPr>
              <a:t>, M. S., </a:t>
            </a:r>
            <a:r>
              <a:rPr lang="en-US" sz="9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Tkachenko</a:t>
            </a:r>
            <a:r>
              <a:rPr lang="en-US" sz="900" dirty="0">
                <a:solidFill>
                  <a:srgbClr val="000000"/>
                </a:solidFill>
                <a:ea typeface="Times New Roman" panose="02020603050405020304" pitchFamily="18" charset="0"/>
              </a:rPr>
              <a:t>, M. V., Neiman, A. A., Ponomarev, A. N., &amp; </a:t>
            </a:r>
            <a:r>
              <a:rPr lang="en-US" sz="9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Rezvanova</a:t>
            </a:r>
            <a:r>
              <a:rPr lang="en-US" sz="900" dirty="0">
                <a:solidFill>
                  <a:srgbClr val="000000"/>
                </a:solidFill>
                <a:ea typeface="Times New Roman" panose="02020603050405020304" pitchFamily="18" charset="0"/>
              </a:rPr>
              <a:t>, A. E. (2020). Variation of Vickers microhardness and compression strength of the </a:t>
            </a:r>
            <a:r>
              <a:rPr lang="en-US" sz="9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bioceramics</a:t>
            </a:r>
            <a:r>
              <a:rPr lang="en-US" sz="900" dirty="0">
                <a:solidFill>
                  <a:srgbClr val="000000"/>
                </a:solidFill>
                <a:ea typeface="Times New Roman" panose="02020603050405020304" pitchFamily="18" charset="0"/>
              </a:rPr>
              <a:t> based on hydroxyapatite by adding the multi-walled carbon nanotubes. </a:t>
            </a:r>
            <a:r>
              <a:rPr lang="ru-RU" sz="9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Applied</a:t>
            </a:r>
            <a:r>
              <a:rPr lang="ru-RU" sz="9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ru-RU" sz="9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Nanoscience</a:t>
            </a:r>
            <a:r>
              <a:rPr lang="ru-RU" sz="900" dirty="0">
                <a:solidFill>
                  <a:srgbClr val="000000"/>
                </a:solidFill>
                <a:ea typeface="Times New Roman" panose="02020603050405020304" pitchFamily="18" charset="0"/>
              </a:rPr>
              <a:t>, 10(8), P. 2601-2608.</a:t>
            </a:r>
            <a:endParaRPr lang="ru-RU" sz="900" dirty="0"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138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3300" dirty="0"/>
              <a:t>Цель работы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FF5E4C0A-25C1-4019-9F4C-BE34C5C1C5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9339" y="2489430"/>
            <a:ext cx="7765322" cy="1879139"/>
          </a:xfrm>
        </p:spPr>
        <p:txBody>
          <a:bodyPr>
            <a:noAutofit/>
          </a:bodyPr>
          <a:lstStyle/>
          <a:p>
            <a:pPr indent="342900" algn="just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Разработка компьютерной модели керамического материала на основе гидроксиапатита и проведение испытаний механических свойств полученной модели, позволяющей снизить количество проводимых экспериментальных процедур.</a:t>
            </a:r>
            <a:endParaRPr lang="ru-RU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6ADBFD1-3CF5-4D7B-8518-31E03993D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5</a:t>
            </a:fld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256540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4004" y="870344"/>
            <a:ext cx="7765322" cy="727838"/>
          </a:xfrm>
        </p:spPr>
        <p:txBody>
          <a:bodyPr>
            <a:noAutofit/>
          </a:bodyPr>
          <a:lstStyle/>
          <a:p>
            <a:pPr algn="ctr"/>
            <a:r>
              <a:rPr lang="ru-RU" sz="3300" dirty="0"/>
              <a:t>Программная среда </a:t>
            </a:r>
            <a:r>
              <a:rPr lang="ru-RU" sz="3300" dirty="0" err="1"/>
              <a:t>Comsol</a:t>
            </a:r>
            <a:r>
              <a:rPr lang="ru-RU" sz="3300" dirty="0"/>
              <a:t> </a:t>
            </a:r>
            <a:r>
              <a:rPr lang="ru-RU" sz="3300" dirty="0" err="1"/>
              <a:t>Multiphysics</a:t>
            </a:r>
            <a:endParaRPr lang="ru-RU" sz="3300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AD5BE04-A232-420F-9089-CC3C5390E1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8614" y="1995266"/>
            <a:ext cx="4208051" cy="3441548"/>
          </a:xfrm>
        </p:spPr>
        <p:txBody>
          <a:bodyPr>
            <a:normAutofit fontScale="85000" lnSpcReduction="10000"/>
          </a:bodyPr>
          <a:lstStyle/>
          <a:p>
            <a:pPr marL="27675" indent="0" algn="just">
              <a:buNone/>
            </a:pPr>
            <a:r>
              <a:rPr lang="ru-RU" b="1" dirty="0">
                <a:solidFill>
                  <a:srgbClr val="333333"/>
                </a:solidFill>
              </a:rPr>
              <a:t>Моделируйте реальные системы, устройства и процессы с помощью продуктов компании COMSOL</a:t>
            </a:r>
            <a:r>
              <a:rPr lang="en-US" b="1" dirty="0">
                <a:solidFill>
                  <a:srgbClr val="333333"/>
                </a:solidFill>
              </a:rPr>
              <a:t>:</a:t>
            </a:r>
            <a:endParaRPr lang="ru-RU" b="1" dirty="0">
              <a:solidFill>
                <a:srgbClr val="333333"/>
              </a:solidFill>
            </a:endParaRPr>
          </a:p>
          <a:p>
            <a:pPr marL="0" lvl="1" indent="0" algn="just">
              <a:buNone/>
            </a:pPr>
            <a:r>
              <a:rPr lang="en-US" sz="2000" dirty="0">
                <a:sym typeface="Wingdings" panose="05000000000000000000" pitchFamily="2" charset="2"/>
              </a:rPr>
              <a:t></a:t>
            </a:r>
            <a:r>
              <a:rPr lang="ru-RU" sz="2000" dirty="0"/>
              <a:t>Универсальные продукты для численного моделирования на основе передовых методов.</a:t>
            </a:r>
          </a:p>
          <a:p>
            <a:pPr marL="27675" indent="0" algn="just">
              <a:buNone/>
            </a:pPr>
            <a:r>
              <a:rPr lang="en-US" dirty="0">
                <a:sym typeface="Wingdings" panose="05000000000000000000" pitchFamily="2" charset="2"/>
              </a:rPr>
              <a:t></a:t>
            </a:r>
            <a:r>
              <a:rPr lang="ru-RU" dirty="0"/>
              <a:t>Моделирование полностью сопряженных и отдельных физических процессов.</a:t>
            </a:r>
          </a:p>
          <a:p>
            <a:pPr marL="27675" indent="0" algn="just">
              <a:buNone/>
            </a:pPr>
            <a:r>
              <a:rPr lang="en-US" dirty="0">
                <a:sym typeface="Wingdings" panose="05000000000000000000" pitchFamily="2" charset="2"/>
              </a:rPr>
              <a:t></a:t>
            </a:r>
            <a:r>
              <a:rPr lang="ru-RU" dirty="0"/>
              <a:t>Полный набор инструментов моделирования, от геометрии до визуализации результатов.</a:t>
            </a:r>
          </a:p>
          <a:p>
            <a:pPr marL="27675" indent="0" algn="just">
              <a:buNone/>
            </a:pPr>
            <a:r>
              <a:rPr lang="en-US" dirty="0">
                <a:sym typeface="Wingdings" panose="05000000000000000000" pitchFamily="2" charset="2"/>
              </a:rPr>
              <a:t></a:t>
            </a:r>
            <a:r>
              <a:rPr lang="ru-RU" dirty="0"/>
              <a:t>Удобные инструменты создания и доставки приложений для моделирования.</a:t>
            </a:r>
          </a:p>
          <a:p>
            <a:pPr marL="0" lvl="1" indent="0" algn="just">
              <a:buNone/>
            </a:pP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7D55FAF-F804-4517-958F-03C84A4CC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6</a:t>
            </a:fld>
            <a:endParaRPr lang="ru-RU" sz="28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D4A126E-30FD-46D8-9142-27E449E414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90" b="99514" l="6542" r="93250">
                        <a14:foregroundMark x1="9346" y1="25446" x2="7477" y2="83793"/>
                        <a14:foregroundMark x1="7477" y1="83793" x2="16303" y2="89951"/>
                        <a14:foregroundMark x1="16303" y1="89951" x2="25441" y2="87682"/>
                        <a14:foregroundMark x1="25441" y1="87682" x2="63759" y2="90762"/>
                        <a14:foregroundMark x1="63759" y1="90762" x2="66251" y2="89465"/>
                        <a14:foregroundMark x1="69470" y1="54133" x2="69263" y2="98541"/>
                        <a14:foregroundMark x1="69263" y1="98541" x2="81724" y2="99676"/>
                        <a14:foregroundMark x1="81724" y1="99676" x2="90862" y2="97893"/>
                        <a14:foregroundMark x1="90862" y1="97893" x2="89616" y2="83144"/>
                        <a14:foregroundMark x1="89616" y1="83144" x2="90862" y2="69206"/>
                        <a14:foregroundMark x1="90862" y1="69206" x2="86812" y2="56240"/>
                        <a14:foregroundMark x1="86812" y1="56240" x2="70197" y2="55916"/>
                        <a14:foregroundMark x1="83074" y1="77958" x2="74247" y2="82820"/>
                        <a14:foregroundMark x1="74247" y1="82820" x2="79232" y2="94652"/>
                        <a14:foregroundMark x1="79232" y1="94652" x2="82035" y2="81524"/>
                        <a14:foregroundMark x1="84424" y1="97893" x2="72378" y2="97083"/>
                        <a14:foregroundMark x1="72897" y1="80875" x2="83385" y2="69044"/>
                        <a14:foregroundMark x1="11838" y1="88817" x2="7165" y2="76175"/>
                        <a14:foregroundMark x1="7165" y1="76175" x2="7788" y2="17828"/>
                        <a14:foregroundMark x1="7269" y1="18801" x2="15888" y2="14100"/>
                        <a14:foregroundMark x1="15888" y1="14100" x2="19211" y2="14911"/>
                        <a14:foregroundMark x1="18899" y1="14100" x2="37279" y2="11669"/>
                        <a14:foregroundMark x1="37279" y1="11669" x2="59086" y2="14911"/>
                        <a14:foregroundMark x1="60125" y1="14100" x2="78920" y2="10697"/>
                        <a14:foregroundMark x1="78920" y1="10697" x2="83593" y2="22690"/>
                        <a14:foregroundMark x1="83593" y1="22690" x2="84112" y2="51540"/>
                        <a14:foregroundMark x1="68328" y1="55916" x2="68432" y2="97893"/>
                        <a14:foregroundMark x1="41952" y1="93679" x2="44652" y2="97569"/>
                        <a14:foregroundMark x1="9865" y1="87844" x2="7996" y2="84441"/>
                        <a14:foregroundMark x1="76636" y1="53809" x2="86397" y2="53647"/>
                        <a14:foregroundMark x1="86397" y1="53647" x2="91381" y2="67423"/>
                        <a14:foregroundMark x1="91381" y1="67423" x2="91693" y2="92058"/>
                        <a14:foregroundMark x1="80893" y1="51540" x2="86501" y2="50891"/>
                        <a14:foregroundMark x1="88474" y1="51540" x2="90862" y2="52512"/>
                        <a14:foregroundMark x1="68120" y1="52512" x2="68744" y2="59643"/>
                        <a14:foregroundMark x1="69367" y1="52350" x2="78089" y2="51540"/>
                        <a14:foregroundMark x1="67186" y1="55592" x2="67705" y2="65154"/>
                        <a14:foregroundMark x1="67186" y1="65964" x2="67497" y2="80065"/>
                        <a14:foregroundMark x1="67497" y1="80065" x2="66667" y2="83468"/>
                        <a14:foregroundMark x1="67809" y1="82010" x2="67394" y2="92545"/>
                        <a14:foregroundMark x1="67705" y1="93517" x2="67705" y2="99514"/>
                        <a14:foregroundMark x1="93043" y1="97569" x2="93354" y2="84279"/>
                        <a14:foregroundMark x1="6542" y1="32253" x2="6854" y2="18152"/>
                        <a14:foregroundMark x1="6854" y1="18152" x2="13915" y2="13614"/>
                      </a14:backgroundRemoval>
                    </a14:imgEffect>
                  </a14:imgLayer>
                </a14:imgProps>
              </a:ext>
            </a:extLst>
          </a:blip>
          <a:srcRect t="11757" b="-52"/>
          <a:stretch/>
        </p:blipFill>
        <p:spPr>
          <a:xfrm>
            <a:off x="4587336" y="2427154"/>
            <a:ext cx="4556664" cy="257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67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9339" y="892195"/>
            <a:ext cx="7765322" cy="727838"/>
          </a:xfrm>
        </p:spPr>
        <p:txBody>
          <a:bodyPr>
            <a:noAutofit/>
          </a:bodyPr>
          <a:lstStyle/>
          <a:p>
            <a:pPr algn="ctr"/>
            <a:r>
              <a:rPr lang="ru-RU" sz="3300" dirty="0"/>
              <a:t>Математическая модель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7F552AF-26B7-46F3-89BD-195EBEED6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7</a:t>
            </a:fld>
            <a:endParaRPr lang="ru-RU" sz="2800" dirty="0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9932B53C-17CF-41AD-A0AE-8EBC455912AE}"/>
              </a:ext>
            </a:extLst>
          </p:cNvPr>
          <p:cNvSpPr/>
          <p:nvPr/>
        </p:nvSpPr>
        <p:spPr>
          <a:xfrm>
            <a:off x="5625081" y="1947672"/>
            <a:ext cx="2849881" cy="5394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Постановка проблемы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C2A7BA00-F01E-4F54-862E-3B6EB330A21B}"/>
              </a:ext>
            </a:extLst>
          </p:cNvPr>
          <p:cNvSpPr/>
          <p:nvPr/>
        </p:nvSpPr>
        <p:spPr>
          <a:xfrm>
            <a:off x="5625083" y="2648712"/>
            <a:ext cx="2849881" cy="5394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Разбиение тела на КЭ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214C0E3C-4642-4720-819F-28C614BBC0F0}"/>
              </a:ext>
            </a:extLst>
          </p:cNvPr>
          <p:cNvSpPr/>
          <p:nvPr/>
        </p:nvSpPr>
        <p:spPr>
          <a:xfrm>
            <a:off x="5625084" y="3313713"/>
            <a:ext cx="2849880" cy="5394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Определение матрицы жёсткости для каждого КЭ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2B684EC8-0151-469A-89DB-95E690DC1859}"/>
              </a:ext>
            </a:extLst>
          </p:cNvPr>
          <p:cNvSpPr/>
          <p:nvPr/>
        </p:nvSpPr>
        <p:spPr>
          <a:xfrm>
            <a:off x="5629165" y="3978714"/>
            <a:ext cx="2849880" cy="5394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Сбор матриц жёсткости в глобальную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5234D350-076C-468E-9B9F-914787F840CD}"/>
              </a:ext>
            </a:extLst>
          </p:cNvPr>
          <p:cNvSpPr/>
          <p:nvPr/>
        </p:nvSpPr>
        <p:spPr>
          <a:xfrm>
            <a:off x="5625083" y="4682856"/>
            <a:ext cx="2849880" cy="5394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Получение вторичных переменных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8C3C2C2E-3ED7-49CE-AACE-FDD6DF421324}"/>
              </a:ext>
            </a:extLst>
          </p:cNvPr>
          <p:cNvSpPr/>
          <p:nvPr/>
        </p:nvSpPr>
        <p:spPr>
          <a:xfrm>
            <a:off x="5625081" y="5386998"/>
            <a:ext cx="2849881" cy="5394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Постобработка и проверка модели</a:t>
            </a: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46628AA6-CB43-4226-9329-4F8F276BEDEA}"/>
              </a:ext>
            </a:extLst>
          </p:cNvPr>
          <p:cNvCxnSpPr>
            <a:stCxn id="4" idx="2"/>
            <a:endCxn id="9" idx="0"/>
          </p:cNvCxnSpPr>
          <p:nvPr/>
        </p:nvCxnSpPr>
        <p:spPr>
          <a:xfrm>
            <a:off x="7050022" y="2487168"/>
            <a:ext cx="2" cy="161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3D2AABD9-D997-4CB3-A55D-14A896E169E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7050024" y="3188208"/>
            <a:ext cx="0" cy="125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F8B45B85-1C41-4F04-83B1-3309DC9C9019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7050024" y="3853209"/>
            <a:ext cx="4081" cy="125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77A890FB-305E-46C0-B57A-E4DFCA93DB32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 flipH="1">
            <a:off x="7050023" y="4518210"/>
            <a:ext cx="4082" cy="164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72737623-5836-4F54-887C-096D2991FCFF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 flipH="1">
            <a:off x="7050022" y="5222352"/>
            <a:ext cx="1" cy="164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252A5D9-FF44-4541-BA29-F57A24A3C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85" y="1925869"/>
            <a:ext cx="3886742" cy="173379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58AC7E2-B2F5-4495-AB85-ECF1B6C7F8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85" y="3986334"/>
            <a:ext cx="4353533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82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5218" y="649995"/>
            <a:ext cx="7765322" cy="972459"/>
          </a:xfrm>
        </p:spPr>
        <p:txBody>
          <a:bodyPr>
            <a:noAutofit/>
          </a:bodyPr>
          <a:lstStyle/>
          <a:p>
            <a:pPr algn="ctr"/>
            <a:r>
              <a:rPr lang="ru-RU" sz="3300" dirty="0"/>
              <a:t>Построение компьютерной модели керамического материала ГА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6C23341-441E-4C2E-831F-C21FEC20A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8</a:t>
            </a:fld>
            <a:endParaRPr lang="ru-RU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79934C-DB10-4AF5-80DC-D3CAC3DFF29E}"/>
              </a:ext>
            </a:extLst>
          </p:cNvPr>
          <p:cNvSpPr txBox="1"/>
          <p:nvPr/>
        </p:nvSpPr>
        <p:spPr>
          <a:xfrm>
            <a:off x="311142" y="5486744"/>
            <a:ext cx="216157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50" dirty="0">
                <a:solidFill>
                  <a:srgbClr val="000000"/>
                </a:solidFill>
              </a:rPr>
              <a:t>Задание структуры образца</a:t>
            </a:r>
            <a:endParaRPr lang="ru-RU" sz="16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DFF7B8-5862-4DF0-AD7C-9748E3664B7B}"/>
              </a:ext>
            </a:extLst>
          </p:cNvPr>
          <p:cNvSpPr txBox="1"/>
          <p:nvPr/>
        </p:nvSpPr>
        <p:spPr>
          <a:xfrm>
            <a:off x="3427093" y="4899408"/>
            <a:ext cx="21615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50" dirty="0">
                <a:solidFill>
                  <a:srgbClr val="000000"/>
                </a:solidFill>
              </a:rPr>
              <a:t>Задание материала</a:t>
            </a:r>
            <a:endParaRPr lang="ru-RU" sz="16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809144-2818-43B7-B050-302E0CC75B4D}"/>
              </a:ext>
            </a:extLst>
          </p:cNvPr>
          <p:cNvSpPr txBox="1"/>
          <p:nvPr/>
        </p:nvSpPr>
        <p:spPr>
          <a:xfrm>
            <a:off x="6868497" y="5476467"/>
            <a:ext cx="216157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50" dirty="0">
                <a:solidFill>
                  <a:srgbClr val="000000"/>
                </a:solidFill>
              </a:rPr>
              <a:t>Генерация конечно-элементной сетки</a:t>
            </a:r>
            <a:endParaRPr lang="ru-RU" sz="165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7E97A6-2D46-4E1E-8216-8D2E37E0F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715" y="1783650"/>
            <a:ext cx="4339566" cy="310293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FF8DA03-13C7-468A-A907-8834AEDB87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7" t="9121"/>
          <a:stretch/>
        </p:blipFill>
        <p:spPr>
          <a:xfrm>
            <a:off x="39944" y="1783650"/>
            <a:ext cx="2378516" cy="370309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F7F24E1-3CA5-42ED-ACCC-B51706FB88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23" t="8856" r="2068" b="2674"/>
          <a:stretch/>
        </p:blipFill>
        <p:spPr>
          <a:xfrm>
            <a:off x="6845684" y="1707495"/>
            <a:ext cx="2207199" cy="368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24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9339" y="892195"/>
            <a:ext cx="7765322" cy="727838"/>
          </a:xfrm>
        </p:spPr>
        <p:txBody>
          <a:bodyPr>
            <a:noAutofit/>
          </a:bodyPr>
          <a:lstStyle/>
          <a:p>
            <a:pPr algn="ctr"/>
            <a:r>
              <a:rPr lang="ru-RU" sz="3300" dirty="0"/>
              <a:t>Построение компьютерной модели керамического материала ГА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7F552AF-26B7-46F3-89BD-195EBEED6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9</a:t>
            </a:fld>
            <a:endParaRPr lang="ru-RU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79934C-DB10-4AF5-80DC-D3CAC3DFF29E}"/>
              </a:ext>
            </a:extLst>
          </p:cNvPr>
          <p:cNvSpPr txBox="1"/>
          <p:nvPr/>
        </p:nvSpPr>
        <p:spPr>
          <a:xfrm>
            <a:off x="5658922" y="5434975"/>
            <a:ext cx="21615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50" dirty="0">
                <a:solidFill>
                  <a:srgbClr val="000000"/>
                </a:solidFill>
              </a:rPr>
              <a:t>Настройка решателя</a:t>
            </a:r>
            <a:endParaRPr lang="ru-RU" sz="165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5CC662-E6D8-4224-B799-C79DA0ED7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008" y="1791663"/>
            <a:ext cx="3705401" cy="366797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B8D7E29-46FD-4141-BCC5-E9974E86D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674" y="1791663"/>
            <a:ext cx="2248682" cy="366797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7D5BA30-FF83-4A39-B934-D1C00656CC00}"/>
              </a:ext>
            </a:extLst>
          </p:cNvPr>
          <p:cNvSpPr txBox="1"/>
          <p:nvPr/>
        </p:nvSpPr>
        <p:spPr>
          <a:xfrm>
            <a:off x="1032558" y="5434975"/>
            <a:ext cx="248891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50" dirty="0">
                <a:solidFill>
                  <a:srgbClr val="000000"/>
                </a:solidFill>
              </a:rPr>
              <a:t>Модуль </a:t>
            </a:r>
            <a:r>
              <a:rPr lang="ru-RU" sz="165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“Механика конструкций”</a:t>
            </a:r>
            <a:endParaRPr lang="ru-RU" sz="1650" dirty="0"/>
          </a:p>
        </p:txBody>
      </p:sp>
    </p:spTree>
    <p:extLst>
      <p:ext uri="{BB962C8B-B14F-4D97-AF65-F5344CB8AC3E}">
        <p14:creationId xmlns:p14="http://schemas.microsoft.com/office/powerpoint/2010/main" val="309183749"/>
      </p:ext>
    </p:extLst>
  </p:cSld>
  <p:clrMapOvr>
    <a:masterClrMapping/>
  </p:clrMapOvr>
</p:sld>
</file>

<file path=ppt/theme/theme1.xml><?xml version="1.0" encoding="utf-8"?>
<a:theme xmlns:a="http://schemas.openxmlformats.org/drawingml/2006/main" name="Ретро">
  <a:themeElements>
    <a:clrScheme name="Ретро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1357</TotalTime>
  <Words>1655</Words>
  <Application>Microsoft Office PowerPoint</Application>
  <PresentationFormat>Экран (4:3)</PresentationFormat>
  <Paragraphs>200</Paragraphs>
  <Slides>17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Calibri</vt:lpstr>
      <vt:lpstr>Calibri Light</vt:lpstr>
      <vt:lpstr>Times New Roman</vt:lpstr>
      <vt:lpstr>Wingdings 2</vt:lpstr>
      <vt:lpstr>Ретро</vt:lpstr>
      <vt:lpstr>     КОМПЬЮТЕРНОЕ МОДЕЛИРОВАНИЕ ПРОЧНОСТНЫХ СВОЙСТВ КЕРАМИЧЕСКИХ БИОКОМПОЗИТНЫХ МАТЕРИАЛОВ</vt:lpstr>
      <vt:lpstr>Актуальность</vt:lpstr>
      <vt:lpstr>Гидроксиапатит(ГА)</vt:lpstr>
      <vt:lpstr>Улучшение свойств ГА</vt:lpstr>
      <vt:lpstr>Цель работы</vt:lpstr>
      <vt:lpstr>Программная среда Comsol Multiphysics</vt:lpstr>
      <vt:lpstr>Математическая модель</vt:lpstr>
      <vt:lpstr>Построение компьютерной модели керамического материала ГА</vt:lpstr>
      <vt:lpstr>Построение компьютерной модели керамического материала ГА</vt:lpstr>
      <vt:lpstr>Результаты работы</vt:lpstr>
      <vt:lpstr>Результаты работы</vt:lpstr>
      <vt:lpstr>Результаты работы</vt:lpstr>
      <vt:lpstr>Результаты работы</vt:lpstr>
      <vt:lpstr>Результаты работы</vt:lpstr>
      <vt:lpstr>Сравнительный анализ модели и реальных образцов</vt:lpstr>
      <vt:lpstr>Заключение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Изучение процесса разработки ПО Проект ГПО КСУП-1807</dc:title>
  <dc:creator>Екатерина</dc:creator>
  <cp:lastModifiedBy>Gleb B</cp:lastModifiedBy>
  <cp:revision>121</cp:revision>
  <dcterms:created xsi:type="dcterms:W3CDTF">2020-12-15T10:38:18Z</dcterms:created>
  <dcterms:modified xsi:type="dcterms:W3CDTF">2022-07-04T02:14:05Z</dcterms:modified>
</cp:coreProperties>
</file>